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01" r:id="rId3"/>
    <p:sldId id="257" r:id="rId4"/>
    <p:sldId id="275" r:id="rId5"/>
    <p:sldId id="258" r:id="rId6"/>
    <p:sldId id="259" r:id="rId7"/>
    <p:sldId id="260" r:id="rId8"/>
    <p:sldId id="261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7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EA909-7989-5E44-8168-1C1D6EEFBC1D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77CDB-BADD-054B-842E-331B07CC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65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Take-home</a:t>
            </a:r>
            <a:r>
              <a:rPr lang="en-US" baseline="0" dirty="0" smtClean="0"/>
              <a:t> messages - </a:t>
            </a:r>
            <a:r>
              <a:rPr lang="en-US" dirty="0" smtClean="0"/>
              <a:t>No one-size-fits-all explanation</a:t>
            </a:r>
            <a:r>
              <a:rPr lang="en-US" baseline="0" dirty="0" smtClean="0"/>
              <a:t> for coastal acidification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F80EC-5D89-4685-A767-0D64413D20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90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touch upon larval responses</a:t>
            </a:r>
            <a:r>
              <a:rPr lang="en-US" baseline="0" dirty="0" smtClean="0"/>
              <a:t> and responses of whole organisms such as oysters, shrimp, and crabs to low oxygen and elevated carbon dioxide.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B6804-CFCA-448F-9B26-872A4D6136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50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F80EC-5D89-4685-A767-0D64413D20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76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local poster child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F80EC-5D89-4685-A767-0D64413D20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42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quick look, to illustrate the variability, and its causes.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F80EC-5D89-4685-A767-0D64413D20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32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key point</a:t>
            </a:r>
            <a:r>
              <a:rPr lang="en-US" baseline="0" dirty="0" smtClean="0"/>
              <a:t> is that the daily range (in summer) is comparable to the observed seasonal range.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F80EC-5D89-4685-A767-0D64413D20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 point</a:t>
            </a:r>
            <a:r>
              <a:rPr lang="en-US" baseline="0" dirty="0" smtClean="0"/>
              <a:t> out that OA is linked to oxygen; both OA and low O2 are stressors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F80EC-5D89-4685-A767-0D64413D20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63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Region encompasses</a:t>
            </a:r>
            <a:r>
              <a:rPr lang="en-US" baseline="0" dirty="0" smtClean="0"/>
              <a:t> a broad range of ecosystems.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B6804-CFCA-448F-9B26-872A4D6136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73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know </a:t>
            </a:r>
            <a:r>
              <a:rPr lang="en-US" dirty="0" err="1" smtClean="0"/>
              <a:t>setiferus</a:t>
            </a:r>
            <a:r>
              <a:rPr lang="en-US" dirty="0" smtClean="0"/>
              <a:t> (and </a:t>
            </a:r>
            <a:r>
              <a:rPr lang="en-US" dirty="0" err="1" smtClean="0"/>
              <a:t>aztecus</a:t>
            </a:r>
            <a:r>
              <a:rPr lang="en-US" dirty="0" smtClean="0"/>
              <a:t>) are exposed to hypoxia as shown above, but </a:t>
            </a:r>
            <a:r>
              <a:rPr lang="en-US" dirty="0" err="1" smtClean="0"/>
              <a:t>setiferus</a:t>
            </a:r>
            <a:r>
              <a:rPr lang="en-US" dirty="0" smtClean="0"/>
              <a:t> don’t appear to change O2 affinity in response</a:t>
            </a:r>
            <a:r>
              <a:rPr lang="en-US" baseline="0" dirty="0" smtClean="0"/>
              <a:t> to chronic hypoxia. Would be less energetically expensive than increasing [</a:t>
            </a:r>
            <a:r>
              <a:rPr lang="en-US" baseline="0" dirty="0" err="1" smtClean="0"/>
              <a:t>hc</a:t>
            </a:r>
            <a:r>
              <a:rPr lang="en-US" baseline="0" dirty="0" smtClean="0"/>
              <a:t>] (which they do), so does that mean it’s a bad thing??? Also know they are active, maybe need more of a venous reserve? But then why do vannamei do it? …we’ve reached a loop in our reasoning here…future directions aimed at clarifying what’s going on in vannamei.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0077E-E99B-463A-B0AF-692DDD31EE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5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99C98-5506-4E56-9A5D-6BB3E7F1A1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03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0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4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8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1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8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2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0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1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0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7358B-E6DA-5943-8B9A-CA460D18E780}" type="datetimeFigureOut">
              <a:rPr lang="en-US" smtClean="0"/>
              <a:t>27-Oct-14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609AF-2BFE-B34C-BAD3-8C1E3A1F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6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naml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BurnettL@cofc.ed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jp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emaysalts.com/" TargetMode="External"/><Relationship Id="rId2" Type="http://schemas.openxmlformats.org/officeDocument/2006/relationships/hyperlink" Target="http://www.atlanticcapes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.jpg"/><Relationship Id="rId4" Type="http://schemas.openxmlformats.org/officeDocument/2006/relationships/hyperlink" Target="http://www.islandscallops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oceanhealth.xprize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emaysalts.com/" TargetMode="External"/><Relationship Id="rId2" Type="http://schemas.openxmlformats.org/officeDocument/2006/relationships/hyperlink" Target="http://www.atlanticcapes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.jpg"/><Relationship Id="rId4" Type="http://schemas.openxmlformats.org/officeDocument/2006/relationships/hyperlink" Target="http://www.islandscallops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naml.org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0533" y="390099"/>
            <a:ext cx="6307666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Regional Impacts of Ocean/Coastal Acidification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859" y="2738825"/>
            <a:ext cx="6400800" cy="3492642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Briefing Conducted by the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National Association of Marine Laboratories</a:t>
            </a:r>
          </a:p>
          <a:p>
            <a:r>
              <a:rPr lang="en-US" b="1" dirty="0" smtClean="0">
                <a:solidFill>
                  <a:schemeClr val="tx1"/>
                </a:solidFill>
                <a:hlinkClick r:id="rId2"/>
              </a:rPr>
              <a:t>www.naml.org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Hosted by the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U.S. Committee on Commerce, Science and Transportation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United States Senate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October 22, 2014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Room SVC 203-02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6" y="337935"/>
            <a:ext cx="1640573" cy="4438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1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6643" y="954143"/>
            <a:ext cx="69892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2400" dirty="0" smtClean="0"/>
              <a:t>Rising atmospheric carbon dioxide levels are lowering 	the pH of the surface ocean globally. </a:t>
            </a:r>
          </a:p>
          <a:p>
            <a:pPr indent="-457200"/>
            <a:r>
              <a:rPr lang="en-US" sz="2400" dirty="0"/>
              <a:t>	</a:t>
            </a:r>
            <a:r>
              <a:rPr lang="en-US" sz="2400" dirty="0" smtClean="0"/>
              <a:t>(Ocean </a:t>
            </a:r>
            <a:r>
              <a:rPr lang="en-US" sz="2400" dirty="0"/>
              <a:t>A</a:t>
            </a:r>
            <a:r>
              <a:rPr lang="en-US" sz="2400" dirty="0" smtClean="0"/>
              <a:t>cidification)</a:t>
            </a:r>
          </a:p>
          <a:p>
            <a:pPr indent="-457200"/>
            <a:endParaRPr lang="en-US" sz="1000" dirty="0"/>
          </a:p>
          <a:p>
            <a:pPr indent="-457200"/>
            <a:r>
              <a:rPr lang="en-US" sz="2400" dirty="0" smtClean="0"/>
              <a:t>The carbon chemistry (e.g., pH</a:t>
            </a:r>
            <a:r>
              <a:rPr lang="en-US" sz="2400" dirty="0"/>
              <a:t>)</a:t>
            </a:r>
            <a:r>
              <a:rPr lang="en-US" sz="2400" dirty="0" smtClean="0"/>
              <a:t> of bays and estuaries 	can be 	different from, and more extreme than, </a:t>
            </a:r>
          </a:p>
          <a:p>
            <a:pPr indent="-457200"/>
            <a:r>
              <a:rPr lang="en-US" sz="2400" dirty="0"/>
              <a:t>	</a:t>
            </a:r>
            <a:r>
              <a:rPr lang="en-US" sz="2400" dirty="0" smtClean="0"/>
              <a:t>the open ocean. </a:t>
            </a:r>
          </a:p>
          <a:p>
            <a:pPr indent="-457200"/>
            <a:endParaRPr lang="en-US" sz="1000" dirty="0" smtClean="0"/>
          </a:p>
          <a:p>
            <a:pPr indent="-457200"/>
            <a:r>
              <a:rPr lang="en-US" sz="2400" dirty="0" smtClean="0"/>
              <a:t>These differences reflect physical and biological 	processes that vary from site to site, and that help 	control acidification of coastal waters. </a:t>
            </a:r>
          </a:p>
          <a:p>
            <a:pPr indent="-457200"/>
            <a:r>
              <a:rPr lang="en-US" sz="2400" dirty="0"/>
              <a:t>	</a:t>
            </a:r>
            <a:endParaRPr lang="en-US" sz="2400" dirty="0" smtClean="0"/>
          </a:p>
        </p:txBody>
      </p:sp>
      <p:pic>
        <p:nvPicPr>
          <p:cNvPr id="8" name="Picture 7" descr="LogoBlueTran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9171" y="5799158"/>
            <a:ext cx="905633" cy="82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06842" y="329066"/>
            <a:ext cx="1835426" cy="40011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The basic story: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250223" y="4970467"/>
            <a:ext cx="6265624" cy="156966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defTabSz="274320"/>
            <a:r>
              <a:rPr lang="en-US" sz="2400" dirty="0" smtClean="0"/>
              <a:t>Sustained measurements in a range of 	environments (= multiple sites) are needed to 	understand acidification in coastal waters </a:t>
            </a:r>
          </a:p>
          <a:p>
            <a:pPr indent="-457200" defTabSz="274320"/>
            <a:r>
              <a:rPr lang="en-US" sz="2400" dirty="0"/>
              <a:t>	</a:t>
            </a:r>
            <a:r>
              <a:rPr lang="en-US" sz="2400" dirty="0" smtClean="0"/>
              <a:t>(and the Great 	Lakes!)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5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620" y="739466"/>
            <a:ext cx="84204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2400" dirty="0" smtClean="0"/>
              <a:t>Strong seasonal and daily pH cycles in bays and estuaries - </a:t>
            </a:r>
          </a:p>
          <a:p>
            <a:pPr indent="-457200"/>
            <a:r>
              <a:rPr lang="en-US" sz="2400" dirty="0"/>
              <a:t>	</a:t>
            </a:r>
            <a:endParaRPr lang="en-US" sz="2400" dirty="0" smtClean="0"/>
          </a:p>
          <a:p>
            <a:pPr indent="-457200"/>
            <a:r>
              <a:rPr lang="en-US" sz="2400" dirty="0"/>
              <a:t>	</a:t>
            </a:r>
            <a:r>
              <a:rPr lang="en-US" sz="2400" dirty="0" smtClean="0"/>
              <a:t>	Location-specific natural processes</a:t>
            </a:r>
          </a:p>
          <a:p>
            <a:pPr indent="-457200"/>
            <a:r>
              <a:rPr lang="en-US" sz="2400" dirty="0"/>
              <a:t>	</a:t>
            </a:r>
            <a:r>
              <a:rPr lang="en-US" sz="2400" dirty="0" smtClean="0"/>
              <a:t>		Water circulation &amp; residence time</a:t>
            </a:r>
          </a:p>
          <a:p>
            <a:pPr indent="-457200"/>
            <a:r>
              <a:rPr lang="en-US" sz="2400" dirty="0"/>
              <a:t>	</a:t>
            </a:r>
            <a:r>
              <a:rPr lang="en-US" sz="2400" dirty="0" smtClean="0"/>
              <a:t>		Biology (photosynthesis &amp; respiration)</a:t>
            </a:r>
          </a:p>
          <a:p>
            <a:pPr indent="-457200"/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pPr indent="-457200"/>
            <a:r>
              <a:rPr lang="en-US" sz="2400" dirty="0"/>
              <a:t>	</a:t>
            </a:r>
            <a:r>
              <a:rPr lang="en-US" sz="2400" dirty="0" smtClean="0"/>
              <a:t>	Location-specific human processes</a:t>
            </a:r>
          </a:p>
          <a:p>
            <a:pPr indent="-457200"/>
            <a:r>
              <a:rPr lang="en-US" sz="2400" dirty="0"/>
              <a:t>	</a:t>
            </a:r>
            <a:r>
              <a:rPr lang="en-US" sz="2400" dirty="0" smtClean="0"/>
              <a:t>		Eutrophication (nutrient pollution),</a:t>
            </a:r>
          </a:p>
          <a:p>
            <a:pPr indent="-457200"/>
            <a:r>
              <a:rPr lang="en-US" sz="2400" dirty="0"/>
              <a:t>	</a:t>
            </a:r>
            <a:r>
              <a:rPr lang="en-US" sz="2400" dirty="0" smtClean="0"/>
              <a:t>			modern and historical.</a:t>
            </a:r>
          </a:p>
          <a:p>
            <a:pPr indent="-457200"/>
            <a:endParaRPr lang="en-US" sz="2400" dirty="0" smtClean="0"/>
          </a:p>
          <a:p>
            <a:pPr indent="-457200"/>
            <a:r>
              <a:rPr lang="en-US" sz="2400" dirty="0"/>
              <a:t>	</a:t>
            </a:r>
          </a:p>
        </p:txBody>
      </p:sp>
      <p:pic>
        <p:nvPicPr>
          <p:cNvPr id="8" name="Picture 7" descr="LogoBlueTran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9171" y="5799158"/>
            <a:ext cx="905633" cy="82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18399" y="5058751"/>
            <a:ext cx="6162276" cy="8309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To understand these processes well enough 	to 	predict them, and their biological impacts.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249171" y="4519389"/>
            <a:ext cx="1684860" cy="40011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The challenge: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59141" y="208562"/>
            <a:ext cx="864142" cy="40011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Today:</a:t>
            </a:r>
          </a:p>
        </p:txBody>
      </p:sp>
    </p:spTree>
    <p:extLst>
      <p:ext uri="{BB962C8B-B14F-4D97-AF65-F5344CB8AC3E}">
        <p14:creationId xmlns:p14="http://schemas.microsoft.com/office/powerpoint/2010/main" val="36236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  <p:pic>
        <p:nvPicPr>
          <p:cNvPr id="8" name="Picture 7" descr="LogoBlueTran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9171" y="5799158"/>
            <a:ext cx="905633" cy="82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2218421" y="4618307"/>
            <a:ext cx="6384898" cy="14485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000" dirty="0" smtClean="0"/>
              <a:t>Growing year-around residential occupancy 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000" dirty="0" smtClean="0"/>
              <a:t>A range of recreational uses – boating, fishing, </a:t>
            </a:r>
            <a:r>
              <a:rPr lang="en-US" sz="2000" dirty="0" err="1" smtClean="0"/>
              <a:t>shellfishing</a:t>
            </a:r>
            <a:endParaRPr lang="en-US" sz="2000" dirty="0" smtClean="0"/>
          </a:p>
          <a:p>
            <a:pPr eaLnBrk="0" hangingPunct="0">
              <a:spcBef>
                <a:spcPct val="20000"/>
              </a:spcBef>
              <a:defRPr/>
            </a:pPr>
            <a:r>
              <a:rPr lang="en-US" sz="2000" dirty="0" smtClean="0"/>
              <a:t>Commercial uses include </a:t>
            </a:r>
            <a:r>
              <a:rPr lang="en-US" sz="2000" dirty="0" err="1" smtClean="0"/>
              <a:t>shellfishing</a:t>
            </a:r>
            <a:r>
              <a:rPr lang="en-US" sz="2000" dirty="0" smtClean="0"/>
              <a:t> and shellfish 	aquaculture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dirty="0" smtClean="0"/>
          </a:p>
          <a:p>
            <a:pPr eaLnBrk="0" hangingPunct="0">
              <a:spcBef>
                <a:spcPct val="20000"/>
              </a:spcBef>
              <a:defRPr/>
            </a:pPr>
            <a:endParaRPr lang="en-US" kern="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72" y="881816"/>
            <a:ext cx="2443697" cy="2207277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6901755" y="234814"/>
            <a:ext cx="2051414" cy="40559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000" dirty="0" err="1" smtClean="0"/>
              <a:t>Waquoit</a:t>
            </a:r>
            <a:r>
              <a:rPr lang="en-US" sz="2000" dirty="0" smtClean="0"/>
              <a:t> Bay, MA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dirty="0" smtClean="0"/>
          </a:p>
          <a:p>
            <a:pPr eaLnBrk="0" hangingPunct="0">
              <a:spcBef>
                <a:spcPct val="20000"/>
              </a:spcBef>
              <a:defRPr/>
            </a:pPr>
            <a:endParaRPr lang="en-US" kern="0" dirty="0">
              <a:latin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451162" y="234889"/>
            <a:ext cx="1563753" cy="175056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451162" y="1985454"/>
            <a:ext cx="1563753" cy="221024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/>
          <a:stretch/>
        </p:blipFill>
        <p:spPr>
          <a:xfrm>
            <a:off x="699215" y="234814"/>
            <a:ext cx="5669778" cy="39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0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16" y="2716495"/>
            <a:ext cx="1423282" cy="68268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/>
          <a:stretch/>
        </p:blipFill>
        <p:spPr>
          <a:xfrm>
            <a:off x="699215" y="234814"/>
            <a:ext cx="5669778" cy="399902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649649" y="791377"/>
            <a:ext cx="2846567" cy="130974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940102" y="791377"/>
            <a:ext cx="4556114" cy="2460706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156668" y="791377"/>
            <a:ext cx="3339548" cy="186633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713259" y="791377"/>
            <a:ext cx="2782957" cy="798884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73217" y="791377"/>
            <a:ext cx="2122999" cy="1546306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452730" y="791377"/>
            <a:ext cx="2043486" cy="2373242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534104" y="791377"/>
            <a:ext cx="2962112" cy="186633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/>
        </p:nvSpPr>
        <p:spPr bwMode="auto">
          <a:xfrm>
            <a:off x="2472836" y="5254440"/>
            <a:ext cx="6464410" cy="109070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 dirty="0" smtClean="0"/>
              <a:t>Sustained </a:t>
            </a:r>
            <a:r>
              <a:rPr lang="en-US" sz="2000" dirty="0"/>
              <a:t>research at a network of </a:t>
            </a:r>
            <a:r>
              <a:rPr lang="en-US" sz="2000" dirty="0" smtClean="0"/>
              <a:t>place-based sites is essential to understanding acidification in coastal waters, and its impacts on coastal processes and resources.</a:t>
            </a:r>
          </a:p>
        </p:txBody>
      </p:sp>
      <p:pic>
        <p:nvPicPr>
          <p:cNvPr id="14" name="Picture 13" descr="SG logo B&amp;W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3739" y="3425022"/>
            <a:ext cx="1201969" cy="70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6561148" y="261571"/>
            <a:ext cx="2194560" cy="224676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err="1" smtClean="0"/>
              <a:t>Waquoit</a:t>
            </a:r>
            <a:r>
              <a:rPr lang="en-US" sz="2000" dirty="0" smtClean="0"/>
              <a:t> Bay is home to a National Estuarine Research Reserve – one of 28 sites in the nationwide NOAA - </a:t>
            </a:r>
            <a:r>
              <a:rPr lang="en-US" sz="2000" dirty="0"/>
              <a:t>NERRS</a:t>
            </a:r>
            <a:r>
              <a:rPr lang="en-US" sz="2000" dirty="0" smtClean="0"/>
              <a:t> system.</a:t>
            </a:r>
          </a:p>
        </p:txBody>
      </p:sp>
      <p:pic>
        <p:nvPicPr>
          <p:cNvPr id="16" name="Picture 15" descr="NOAA_logo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174" y="3984458"/>
            <a:ext cx="833565" cy="833565"/>
          </a:xfrm>
          <a:prstGeom prst="rect">
            <a:avLst/>
          </a:prstGeom>
        </p:spPr>
      </p:pic>
      <p:pic>
        <p:nvPicPr>
          <p:cNvPr id="8" name="Picture 7" descr="LogoBlueTran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49171" y="5799158"/>
            <a:ext cx="905633" cy="8271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80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2369482" y="4697817"/>
            <a:ext cx="6569100" cy="202102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1. Monthly pH and CO</a:t>
            </a:r>
            <a:r>
              <a:rPr lang="en-US" baseline="-25000" dirty="0" smtClean="0"/>
              <a:t>2</a:t>
            </a:r>
            <a:r>
              <a:rPr lang="en-US" dirty="0" smtClean="0"/>
              <a:t> data from two NERRS System-Wide 	Monitoring Program (</a:t>
            </a:r>
            <a:r>
              <a:rPr lang="en-US" dirty="0"/>
              <a:t>SWMP</a:t>
            </a:r>
            <a:r>
              <a:rPr lang="en-US" dirty="0" smtClean="0"/>
              <a:t>) stations - Childs </a:t>
            </a:r>
            <a:r>
              <a:rPr lang="en-US" dirty="0"/>
              <a:t>River </a:t>
            </a:r>
            <a:r>
              <a:rPr lang="en-US" dirty="0" smtClean="0"/>
              <a:t>and 	</a:t>
            </a:r>
            <a:r>
              <a:rPr lang="en-US" dirty="0" err="1" smtClean="0"/>
              <a:t>Menauhant</a:t>
            </a:r>
            <a:r>
              <a:rPr lang="en-US" dirty="0" smtClean="0"/>
              <a:t> </a:t>
            </a:r>
          </a:p>
          <a:p>
            <a:endParaRPr lang="en-US" sz="800" dirty="0" smtClean="0"/>
          </a:p>
          <a:p>
            <a:r>
              <a:rPr lang="en-US" dirty="0" smtClean="0"/>
              <a:t>2. High-resolution </a:t>
            </a:r>
            <a:r>
              <a:rPr lang="en-US" dirty="0"/>
              <a:t>in situ data from mooring station at head of bay</a:t>
            </a:r>
          </a:p>
          <a:p>
            <a:endParaRPr lang="en-US" sz="800" dirty="0" smtClean="0"/>
          </a:p>
          <a:p>
            <a:r>
              <a:rPr lang="en-US" dirty="0" smtClean="0"/>
              <a:t>3. Dissolved oxygen data </a:t>
            </a:r>
            <a:r>
              <a:rPr lang="en-US" dirty="0"/>
              <a:t>from continuous monitoring </a:t>
            </a:r>
            <a:r>
              <a:rPr lang="en-US" dirty="0" smtClean="0"/>
              <a:t>sensors at the 	two SWMP stations</a:t>
            </a:r>
          </a:p>
          <a:p>
            <a:endParaRPr lang="en-US" sz="1000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kern="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2"/>
          <a:stretch/>
        </p:blipFill>
        <p:spPr>
          <a:xfrm>
            <a:off x="796924" y="218986"/>
            <a:ext cx="5580150" cy="3976715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2012076" y="618658"/>
            <a:ext cx="1152531" cy="31164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600" dirty="0"/>
              <a:t>Childs River</a:t>
            </a:r>
            <a:endParaRPr lang="en-US" sz="1600" kern="0" dirty="0"/>
          </a:p>
        </p:txBody>
      </p:sp>
      <p:sp>
        <p:nvSpPr>
          <p:cNvPr id="16" name="Subtitle 2"/>
          <p:cNvSpPr txBox="1">
            <a:spLocks/>
          </p:cNvSpPr>
          <p:nvPr/>
        </p:nvSpPr>
        <p:spPr bwMode="auto">
          <a:xfrm>
            <a:off x="859545" y="2696601"/>
            <a:ext cx="1152531" cy="31164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600" dirty="0" err="1" smtClean="0"/>
              <a:t>Menauhant</a:t>
            </a:r>
            <a:endParaRPr lang="en-US" sz="1600" kern="0" dirty="0"/>
          </a:p>
        </p:txBody>
      </p:sp>
      <p:sp>
        <p:nvSpPr>
          <p:cNvPr id="17" name="Subtitle 2"/>
          <p:cNvSpPr txBox="1">
            <a:spLocks/>
          </p:cNvSpPr>
          <p:nvPr/>
        </p:nvSpPr>
        <p:spPr bwMode="auto">
          <a:xfrm>
            <a:off x="4357316" y="1092087"/>
            <a:ext cx="898497" cy="31164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600" dirty="0" smtClean="0"/>
              <a:t>mooring</a:t>
            </a:r>
            <a:endParaRPr lang="en-US" sz="1600" kern="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586999" y="1092087"/>
            <a:ext cx="698754" cy="155823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6561148" y="349032"/>
            <a:ext cx="2194560" cy="132343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err="1" smtClean="0"/>
              <a:t>Waquoit</a:t>
            </a:r>
            <a:r>
              <a:rPr lang="en-US" sz="2000" dirty="0" smtClean="0"/>
              <a:t> Bay National Estuarine Research Reserve sample sites.</a:t>
            </a:r>
          </a:p>
        </p:txBody>
      </p:sp>
      <p:pic>
        <p:nvPicPr>
          <p:cNvPr id="8" name="Picture 7" descr="LogoBlueTran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9171" y="5799158"/>
            <a:ext cx="905633" cy="8271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193123" y="4243165"/>
            <a:ext cx="2194560" cy="40011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Three quick slides:</a:t>
            </a:r>
          </a:p>
        </p:txBody>
      </p:sp>
    </p:spTree>
    <p:extLst>
      <p:ext uri="{BB962C8B-B14F-4D97-AF65-F5344CB8AC3E}">
        <p14:creationId xmlns:p14="http://schemas.microsoft.com/office/powerpoint/2010/main" val="1080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  <p:pic>
        <p:nvPicPr>
          <p:cNvPr id="8" name="Picture 7" descr="LogoBlueTran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9171" y="5799158"/>
            <a:ext cx="905633" cy="82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32606"/>
          <a:stretch/>
        </p:blipFill>
        <p:spPr bwMode="auto">
          <a:xfrm>
            <a:off x="4057713" y="122829"/>
            <a:ext cx="4362956" cy="434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50903" y="1659559"/>
            <a:ext cx="321199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Today’s atmosphere – 400 </a:t>
            </a:r>
            <a:r>
              <a:rPr lang="en-US" dirty="0" err="1" smtClean="0"/>
              <a:t>ppmv</a:t>
            </a:r>
            <a:endParaRPr lang="en-US" dirty="0" smtClean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80031" y="2471917"/>
            <a:ext cx="2858329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Typical open-ocean pH ~ 8.1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768918" y="1844225"/>
            <a:ext cx="97801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498574" y="2648632"/>
            <a:ext cx="1240404" cy="707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5788" y="332427"/>
            <a:ext cx="2902227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182880" algn="l"/>
              </a:tabLst>
            </a:pPr>
            <a:r>
              <a:rPr lang="en-US" dirty="0" smtClean="0"/>
              <a:t>Four-year time series of </a:t>
            </a:r>
            <a:r>
              <a:rPr lang="en-US" dirty="0" err="1" smtClean="0"/>
              <a:t>Waquoit</a:t>
            </a:r>
            <a:r>
              <a:rPr lang="en-US" dirty="0" smtClean="0"/>
              <a:t> </a:t>
            </a:r>
            <a:r>
              <a:rPr lang="en-US" dirty="0"/>
              <a:t>Bay </a:t>
            </a:r>
            <a:r>
              <a:rPr lang="en-US" dirty="0" smtClean="0"/>
              <a:t>pCO</a:t>
            </a:r>
            <a:r>
              <a:rPr lang="en-US" baseline="-25000" dirty="0" smtClean="0"/>
              <a:t>2</a:t>
            </a:r>
            <a:r>
              <a:rPr lang="en-US" dirty="0" smtClean="0"/>
              <a:t> and </a:t>
            </a:r>
            <a:r>
              <a:rPr lang="en-US" dirty="0" err="1" smtClean="0"/>
              <a:t>pH.</a:t>
            </a:r>
            <a:endParaRPr lang="en-US" dirty="0" smtClean="0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814746" y="4854660"/>
            <a:ext cx="5430757" cy="1323439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1. We observe dramatic seasonality </a:t>
            </a:r>
          </a:p>
          <a:p>
            <a:r>
              <a:rPr lang="en-US" sz="2000" dirty="0" smtClean="0"/>
              <a:t>	Summer pH and pCO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values in </a:t>
            </a:r>
            <a:r>
              <a:rPr lang="en-US" sz="2000" dirty="0" err="1" smtClean="0"/>
              <a:t>Waquoit</a:t>
            </a:r>
            <a:r>
              <a:rPr lang="en-US" sz="2000" dirty="0" smtClean="0"/>
              <a:t> Bay 	far-exceed predictions of end-of-century </a:t>
            </a:r>
            <a:r>
              <a:rPr lang="en-US" sz="2000" dirty="0"/>
              <a:t>open </a:t>
            </a:r>
            <a:r>
              <a:rPr lang="en-US" sz="2000" dirty="0" smtClean="0"/>
              <a:t>	ocean acidification.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5788" y="3032191"/>
            <a:ext cx="2902227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182880" algn="l"/>
              </a:tabLst>
            </a:pPr>
            <a:r>
              <a:rPr lang="en-US" dirty="0" smtClean="0"/>
              <a:t>(these early-morning, low-tide samples catch the lowest pH values of the day) </a:t>
            </a:r>
          </a:p>
        </p:txBody>
      </p:sp>
    </p:spTree>
    <p:extLst>
      <p:ext uri="{BB962C8B-B14F-4D97-AF65-F5344CB8AC3E}">
        <p14:creationId xmlns:p14="http://schemas.microsoft.com/office/powerpoint/2010/main" val="208818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  <p:pic>
        <p:nvPicPr>
          <p:cNvPr id="8" name="Picture 7" descr="LogoBlueTran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9171" y="5799158"/>
            <a:ext cx="905633" cy="82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38384" y="146735"/>
            <a:ext cx="7404969" cy="70788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Automated high-frequency </a:t>
            </a:r>
            <a:r>
              <a:rPr lang="en-US" altLang="en-US" sz="2000" i="1" dirty="0"/>
              <a:t>in situ</a:t>
            </a:r>
            <a:r>
              <a:rPr lang="en-US" altLang="en-US" sz="2000" dirty="0"/>
              <a:t> pH and </a:t>
            </a:r>
            <a:r>
              <a:rPr lang="en-US" altLang="en-US" sz="2000" dirty="0" smtClean="0"/>
              <a:t>total carbon analyses show 	the influence of local biological processes in </a:t>
            </a:r>
            <a:r>
              <a:rPr lang="en-US" altLang="en-US" sz="2000" dirty="0" err="1" smtClean="0"/>
              <a:t>Waquoit</a:t>
            </a:r>
            <a:r>
              <a:rPr lang="en-US" altLang="en-US" sz="2000" dirty="0" smtClean="0"/>
              <a:t> Bay.</a:t>
            </a:r>
            <a:endParaRPr lang="en-US" altLang="en-US" sz="2000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96143"/>
            <a:ext cx="87439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385384" y="4988495"/>
            <a:ext cx="6138406" cy="1323439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2. </a:t>
            </a:r>
            <a:r>
              <a:rPr lang="en-US" altLang="en-US" sz="2000" dirty="0"/>
              <a:t>P</a:t>
            </a:r>
            <a:r>
              <a:rPr lang="en-US" altLang="en-US" sz="2000" dirty="0" smtClean="0"/>
              <a:t>hotosynthesis and respiration drive strong day/night 	cycles of pH and CO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, with high pH during the day, 	and 	night-time pH values lower than end-of-century 	open ocean predictions.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527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  <p:pic>
        <p:nvPicPr>
          <p:cNvPr id="8" name="Picture 7" descr="LogoBlueTran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9171" y="5799158"/>
            <a:ext cx="905633" cy="82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5" b="8726"/>
          <a:stretch/>
        </p:blipFill>
        <p:spPr bwMode="auto">
          <a:xfrm>
            <a:off x="4116762" y="354842"/>
            <a:ext cx="4972647" cy="607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302151" y="145774"/>
            <a:ext cx="3609891" cy="40011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Dissolved oxygen and pH co-vary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22632" y="2966902"/>
            <a:ext cx="4015409" cy="10156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Marine life – e.g. larval shellfish – 	are affected by both stressors: </a:t>
            </a:r>
          </a:p>
          <a:p>
            <a:r>
              <a:rPr lang="en-US" sz="2000" dirty="0" smtClean="0"/>
              <a:t>	acidification and low oxygen.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30583" y="1085350"/>
            <a:ext cx="4015409" cy="163121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3. Nutrient pollution causes algae to 	“bloom” and sink.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The 	decomposition of those 	algae consumes oxygen and 	releases 	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causing low </a:t>
            </a:r>
            <a:r>
              <a:rPr lang="en-US" sz="2000" dirty="0" err="1" smtClean="0"/>
              <a:t>pH.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620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  <p:pic>
        <p:nvPicPr>
          <p:cNvPr id="8" name="Picture 7" descr="LogoBlueTran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9171" y="5799158"/>
            <a:ext cx="905633" cy="82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137037" y="332448"/>
            <a:ext cx="7339036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Controls on carbonate system chemistry (e.g. pH) of coastal waters 	include processes that are variable, and often site-specific: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		- Water circulation / “flushing time”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		- Natural cycles of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	</a:t>
            </a:r>
            <a:r>
              <a:rPr lang="en-US" sz="2000" dirty="0" smtClean="0"/>
              <a:t>		Biological uptake and release </a:t>
            </a:r>
            <a:r>
              <a:rPr lang="en-US" sz="2000" dirty="0"/>
              <a:t>of carbon dioxide </a:t>
            </a:r>
            <a:r>
              <a:rPr lang="en-US" sz="2000" dirty="0" smtClean="0"/>
              <a:t>						(photosynthesis &amp; respiration/decomposition)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	Groundwater </a:t>
            </a:r>
            <a:r>
              <a:rPr lang="en-US" sz="2000" dirty="0"/>
              <a:t>discharge (fresh and saline) and </a:t>
            </a:r>
            <a:r>
              <a:rPr lang="en-US" sz="2000" dirty="0" smtClean="0"/>
              <a:t>						groundwater chemistry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- Human perturbations to these cycles</a:t>
            </a:r>
            <a:endParaRPr lang="en-US" sz="2000" dirty="0"/>
          </a:p>
          <a:p>
            <a:pPr>
              <a:tabLst>
                <a:tab pos="182880" algn="l"/>
              </a:tabLst>
            </a:pPr>
            <a:endParaRPr lang="en-US" sz="2000" dirty="0" smtClean="0"/>
          </a:p>
          <a:p>
            <a:pPr>
              <a:tabLst>
                <a:tab pos="182880" algn="l"/>
              </a:tabLst>
            </a:pPr>
            <a:r>
              <a:rPr lang="en-US" sz="2000" dirty="0" smtClean="0"/>
              <a:t>				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902208" y="5799158"/>
            <a:ext cx="5573865" cy="70788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Are coastal and estuarine ecosystems pre-adapted 	to high carbon dioxide, or pre-stressed?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383545" y="3772302"/>
            <a:ext cx="7092528" cy="178510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182880" algn="l"/>
              </a:tabLst>
            </a:pPr>
            <a:r>
              <a:rPr lang="en-US" sz="2000" dirty="0" smtClean="0"/>
              <a:t>These processes can result in local acidification that is much 	stronger than projected 21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century global ocean acidification. </a:t>
            </a:r>
          </a:p>
          <a:p>
            <a:pPr>
              <a:tabLst>
                <a:tab pos="182880" algn="l"/>
              </a:tabLst>
            </a:pPr>
            <a:endParaRPr lang="en-US" sz="1000" dirty="0"/>
          </a:p>
          <a:p>
            <a:pPr>
              <a:tabLst>
                <a:tab pos="182880" algn="l"/>
              </a:tabLst>
            </a:pPr>
            <a:r>
              <a:rPr lang="en-US" sz="2000" dirty="0" smtClean="0"/>
              <a:t>These processes need to be studied in multiple settings, so that 	their </a:t>
            </a:r>
            <a:r>
              <a:rPr lang="en-US" sz="2000" dirty="0"/>
              <a:t>interactions and relative </a:t>
            </a:r>
            <a:r>
              <a:rPr lang="en-US" sz="2000" dirty="0" smtClean="0"/>
              <a:t>importance can be compared, and 	used to develop predictive models.</a:t>
            </a:r>
          </a:p>
        </p:txBody>
      </p:sp>
    </p:spTree>
    <p:extLst>
      <p:ext uri="{BB962C8B-B14F-4D97-AF65-F5344CB8AC3E}">
        <p14:creationId xmlns:p14="http://schemas.microsoft.com/office/powerpoint/2010/main" val="15493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454" y="374809"/>
            <a:ext cx="6032153" cy="18197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Ocean Acidification in Southeastern Coastal Waters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1455" y="3431176"/>
            <a:ext cx="6032153" cy="301234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Louis E. Burnett</a:t>
            </a:r>
          </a:p>
          <a:p>
            <a:r>
              <a:rPr lang="en-US" dirty="0" smtClean="0"/>
              <a:t>Professor of Biology</a:t>
            </a:r>
          </a:p>
          <a:p>
            <a:r>
              <a:rPr lang="en-US" dirty="0" smtClean="0"/>
              <a:t>College of Charleston</a:t>
            </a:r>
          </a:p>
          <a:p>
            <a:r>
              <a:rPr lang="en-US" dirty="0" smtClean="0"/>
              <a:t>President, Southern Association of Marine Laboratories</a:t>
            </a:r>
          </a:p>
          <a:p>
            <a:r>
              <a:rPr lang="en-US" dirty="0" smtClean="0">
                <a:hlinkClick r:id="rId2"/>
              </a:rPr>
              <a:t>BurnettL@cofc.edu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961804" cy="485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274638"/>
            <a:ext cx="73533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 of Biological Field Stations and Marine Laboratories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2735" r="2735"/>
          <a:stretch>
            <a:fillRect/>
          </a:stretch>
        </p:blipFill>
        <p:spPr/>
      </p:pic>
      <p:pic>
        <p:nvPicPr>
          <p:cNvPr id="7" name="Picture 6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1787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 of the</a:t>
            </a:r>
            <a:br>
              <a:rPr lang="en-US" dirty="0" smtClean="0"/>
            </a:br>
            <a:r>
              <a:rPr lang="en-US" dirty="0" smtClean="0"/>
              <a:t>Southern Association of Marine Laboratories (SAML)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916" t="23907" r="33440" b="23179"/>
          <a:stretch/>
        </p:blipFill>
        <p:spPr>
          <a:xfrm>
            <a:off x="2307423" y="2987041"/>
            <a:ext cx="4529153" cy="3161211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685800" cy="685800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" name="Picture 5" descr="NAML Brochure Logo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0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Documented zones of low oxygen</a:t>
            </a:r>
            <a:endParaRPr lang="en-US" i="1" dirty="0"/>
          </a:p>
        </p:txBody>
      </p:sp>
      <p:pic>
        <p:nvPicPr>
          <p:cNvPr id="7" name="Picture 6" descr="deadzonesDiaz&amp;Rosenberg2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563" y="1828800"/>
            <a:ext cx="9163563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90946" y="5709136"/>
            <a:ext cx="2453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Diaz and Rosenberg, 2008</a:t>
            </a:r>
            <a:endParaRPr lang="en-US" sz="1200" b="1" i="1" dirty="0"/>
          </a:p>
        </p:txBody>
      </p:sp>
      <p:pic>
        <p:nvPicPr>
          <p:cNvPr id="5" name="Picture 4" descr="NAML Brochure Logo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4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 Kills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91" y="1199351"/>
            <a:ext cx="2560108" cy="384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066800" y="5334000"/>
            <a:ext cx="2992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http://www.riverlaw.us/fishkills.html</a:t>
            </a:r>
            <a:endParaRPr lang="en-US" sz="1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04" y="1905000"/>
            <a:ext cx="3606800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801729" y="4885626"/>
            <a:ext cx="34082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http://thewatchers.adorraeli.com/</a:t>
            </a:r>
            <a:endParaRPr lang="en-US" sz="1400" b="1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685800" cy="685800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9" name="Picture 8" descr="NAML Brochure Logo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Jubilees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447800"/>
            <a:ext cx="4191000" cy="313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81257" y="4905020"/>
            <a:ext cx="5191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http://www.wlox.com/story/22730148/jubilee-fish-kill-lures-families-to-beach-for-easy-to-catch-seafood</a:t>
            </a:r>
            <a:endParaRPr lang="en-US" sz="1400" b="1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685800" cy="685800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7" name="Picture 6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354" y="1924594"/>
            <a:ext cx="78742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Low oxygen, the insidious killer……………..</a:t>
            </a:r>
          </a:p>
          <a:p>
            <a:endParaRPr lang="en-US" sz="3200" b="1" dirty="0"/>
          </a:p>
          <a:p>
            <a:endParaRPr lang="en-US" sz="3200" b="1" dirty="0" smtClean="0"/>
          </a:p>
          <a:p>
            <a:r>
              <a:rPr lang="en-US" sz="3200" b="1" dirty="0" smtClean="0"/>
              <a:t>Nearly always accompanied by elevated CO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0"/>
            <a:ext cx="685800" cy="685800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9723"/>
            <a:ext cx="8229600" cy="1143000"/>
          </a:xfrm>
        </p:spPr>
        <p:txBody>
          <a:bodyPr/>
          <a:lstStyle/>
          <a:p>
            <a:r>
              <a:rPr lang="en-US" sz="2800" b="1" dirty="0" smtClean="0"/>
              <a:t>Ocean Surface Water</a:t>
            </a:r>
            <a:endParaRPr lang="en-US" sz="2800" b="1" baseline="-25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94916" y="2909606"/>
          <a:ext cx="6235581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0153"/>
                <a:gridCol w="1598064"/>
                <a:gridCol w="2307364"/>
              </a:tblGrid>
              <a:tr h="370840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pH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CO</a:t>
                      </a:r>
                      <a:r>
                        <a:rPr lang="en-US" sz="2400" b="1" baseline="-25000" dirty="0" smtClean="0"/>
                        <a:t>2</a:t>
                      </a:r>
                      <a:r>
                        <a:rPr lang="en-US" sz="2400" b="1" dirty="0" smtClean="0"/>
                        <a:t> (µ</a:t>
                      </a:r>
                      <a:r>
                        <a:rPr lang="en-US" sz="2400" b="1" dirty="0" err="1" smtClean="0"/>
                        <a:t>atm</a:t>
                      </a:r>
                      <a:r>
                        <a:rPr lang="en-US" sz="2400" b="1" dirty="0" smtClean="0"/>
                        <a:t>)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preindustrial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8.2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250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present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8.1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390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2100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7.7</a:t>
                      </a:r>
                      <a:r>
                        <a:rPr lang="en-US" sz="2400" b="1" baseline="0" dirty="0" smtClean="0"/>
                        <a:t> – 7.8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700-1000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685800" cy="685800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" name="Picture 5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3" y="69454"/>
            <a:ext cx="6172137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Diel cycling of</a:t>
            </a:r>
            <a:br>
              <a:rPr lang="en-US" sz="3200" b="1" dirty="0" smtClean="0"/>
            </a:br>
            <a:r>
              <a:rPr lang="en-US" sz="3200" b="1" dirty="0" smtClean="0"/>
              <a:t>low oxygen and pH</a:t>
            </a:r>
            <a:endParaRPr lang="en-US" sz="3200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76200" y="1180212"/>
            <a:ext cx="5930900" cy="5656522"/>
            <a:chOff x="1612900" y="1201478"/>
            <a:chExt cx="5930900" cy="5656522"/>
          </a:xfrm>
        </p:grpSpPr>
        <p:grpSp>
          <p:nvGrpSpPr>
            <p:cNvPr id="27" name="Group 26"/>
            <p:cNvGrpSpPr/>
            <p:nvPr/>
          </p:nvGrpSpPr>
          <p:grpSpPr>
            <a:xfrm>
              <a:off x="1612900" y="1201478"/>
              <a:ext cx="5930900" cy="5656522"/>
              <a:chOff x="1612900" y="1201478"/>
              <a:chExt cx="5930900" cy="565652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612900" y="1201478"/>
                <a:ext cx="5930900" cy="5656522"/>
                <a:chOff x="1612900" y="1201478"/>
                <a:chExt cx="5930900" cy="5656522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1612900" y="1201478"/>
                  <a:ext cx="5930900" cy="5656522"/>
                  <a:chOff x="1612900" y="1201478"/>
                  <a:chExt cx="5930900" cy="565652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612900" y="1201478"/>
                    <a:ext cx="5930900" cy="5656522"/>
                    <a:chOff x="1612900" y="1201478"/>
                    <a:chExt cx="5930900" cy="5656522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1612900" y="1201478"/>
                      <a:ext cx="5930900" cy="5656522"/>
                      <a:chOff x="1612900" y="1201478"/>
                      <a:chExt cx="5930900" cy="5656522"/>
                    </a:xfrm>
                  </p:grpSpPr>
                  <p:pic>
                    <p:nvPicPr>
                      <p:cNvPr id="4" name="Picture 3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612900" y="1579245"/>
                        <a:ext cx="5930900" cy="527875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" name="TextBox 4"/>
                      <p:cNvSpPr txBox="1"/>
                      <p:nvPr/>
                    </p:nvSpPr>
                    <p:spPr>
                      <a:xfrm>
                        <a:off x="2057400" y="1447714"/>
                        <a:ext cx="2743200" cy="3385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600" dirty="0" smtClean="0"/>
                          <a:t>Possum Point, Corsica River</a:t>
                        </a:r>
                        <a:endParaRPr lang="en-US" sz="1600" dirty="0"/>
                      </a:p>
                    </p:txBody>
                  </p:sp>
                  <p:sp>
                    <p:nvSpPr>
                      <p:cNvPr id="8" name="TextBox 7"/>
                      <p:cNvSpPr txBox="1"/>
                      <p:nvPr/>
                    </p:nvSpPr>
                    <p:spPr>
                      <a:xfrm>
                        <a:off x="4864696" y="1201478"/>
                        <a:ext cx="1850060" cy="584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600" dirty="0" smtClean="0"/>
                          <a:t>St Mary’s College, St. Mary’s River</a:t>
                        </a:r>
                        <a:endParaRPr lang="en-US" sz="1600" dirty="0"/>
                      </a:p>
                    </p:txBody>
                  </p:sp>
                  <p:sp>
                    <p:nvSpPr>
                      <p:cNvPr id="9" name="TextBox 8"/>
                      <p:cNvSpPr txBox="1"/>
                      <p:nvPr/>
                    </p:nvSpPr>
                    <p:spPr>
                      <a:xfrm>
                        <a:off x="2057400" y="4004846"/>
                        <a:ext cx="800100" cy="3385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600" dirty="0" smtClean="0"/>
                          <a:t>    </a:t>
                        </a:r>
                        <a:endParaRPr lang="en-US" sz="1600" dirty="0"/>
                      </a:p>
                    </p:txBody>
                  </p:sp>
                  <p:sp>
                    <p:nvSpPr>
                      <p:cNvPr id="10" name="TextBox 9"/>
                      <p:cNvSpPr txBox="1"/>
                      <p:nvPr/>
                    </p:nvSpPr>
                    <p:spPr>
                      <a:xfrm>
                        <a:off x="4791075" y="4218621"/>
                        <a:ext cx="466725" cy="1231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200" dirty="0" smtClean="0"/>
                          <a:t>    </a:t>
                        </a:r>
                        <a:endParaRPr lang="en-US" sz="200" dirty="0"/>
                      </a:p>
                    </p:txBody>
                  </p:sp>
                </p:grpSp>
                <p:cxnSp>
                  <p:nvCxnSpPr>
                    <p:cNvPr id="12" name="Straight Connector 11"/>
                    <p:cNvCxnSpPr/>
                    <p:nvPr/>
                  </p:nvCxnSpPr>
                  <p:spPr>
                    <a:xfrm>
                      <a:off x="2127250" y="2408428"/>
                      <a:ext cx="2451100" cy="0"/>
                    </a:xfrm>
                    <a:prstGeom prst="line">
                      <a:avLst/>
                    </a:prstGeom>
                    <a:ln w="254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0" name="Straight Connector 19"/>
                  <p:cNvCxnSpPr/>
                  <p:nvPr/>
                </p:nvCxnSpPr>
                <p:spPr>
                  <a:xfrm>
                    <a:off x="4876800" y="2395728"/>
                    <a:ext cx="2451100" cy="0"/>
                  </a:xfrm>
                  <a:prstGeom prst="line">
                    <a:avLst/>
                  </a:prstGeom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2127250" y="5138928"/>
                    <a:ext cx="2451100" cy="0"/>
                  </a:xfrm>
                  <a:prstGeom prst="line">
                    <a:avLst/>
                  </a:prstGeom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4876800" y="5138928"/>
                  <a:ext cx="2451100" cy="0"/>
                </a:xfrm>
                <a:prstGeom prst="line">
                  <a:avLst/>
                </a:prstGeom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4028403" y="3904488"/>
                <a:ext cx="565598" cy="0"/>
              </a:xfrm>
              <a:prstGeom prst="line">
                <a:avLst/>
              </a:prstGeom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244975" y="6553200"/>
                <a:ext cx="539750" cy="0"/>
              </a:xfrm>
              <a:prstGeom prst="line">
                <a:avLst/>
              </a:prstGeom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/>
            <p:cNvCxnSpPr/>
            <p:nvPr/>
          </p:nvCxnSpPr>
          <p:spPr>
            <a:xfrm>
              <a:off x="2127250" y="3310128"/>
              <a:ext cx="24511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>
            <a:off x="3340100" y="3288862"/>
            <a:ext cx="2451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90550" y="5894902"/>
            <a:ext cx="2451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340100" y="5894902"/>
            <a:ext cx="2451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489648" y="4025004"/>
            <a:ext cx="5778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689225" y="6672142"/>
            <a:ext cx="5778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07100" y="3987788"/>
            <a:ext cx="297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Data from MD DNR’s EyesOnTheBay.net</a:t>
            </a:r>
            <a:endParaRPr lang="en-US" sz="1600" b="1" dirty="0"/>
          </a:p>
        </p:txBody>
      </p:sp>
      <p:pic>
        <p:nvPicPr>
          <p:cNvPr id="38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0" t="14943" r="34374" b="16451"/>
          <a:stretch/>
        </p:blipFill>
        <p:spPr bwMode="auto">
          <a:xfrm>
            <a:off x="6007100" y="506094"/>
            <a:ext cx="2900601" cy="337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/>
          <p:cNvSpPr/>
          <p:nvPr/>
        </p:nvSpPr>
        <p:spPr>
          <a:xfrm>
            <a:off x="7722187" y="1472599"/>
            <a:ext cx="121568" cy="123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308205" y="3254595"/>
            <a:ext cx="121568" cy="123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4908589" y="1671725"/>
            <a:ext cx="2399616" cy="1627416"/>
          </a:xfrm>
          <a:prstGeom prst="line">
            <a:avLst/>
          </a:prstGeom>
          <a:ln w="34925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NAML Brochure Logo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755" y="4773421"/>
            <a:ext cx="905633" cy="1898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1027" y="5417848"/>
            <a:ext cx="188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Slide adapted from Masters Thesis Defense</a:t>
            </a:r>
          </a:p>
          <a:p>
            <a:r>
              <a:rPr lang="en-US" sz="1400" i="1" dirty="0" smtClean="0"/>
              <a:t>Virginia Clark, U. of Maryland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628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1638"/>
            <a:ext cx="8229600" cy="1143000"/>
          </a:xfrm>
        </p:spPr>
        <p:txBody>
          <a:bodyPr/>
          <a:lstStyle/>
          <a:p>
            <a:r>
              <a:rPr lang="en-US" sz="2800" b="1" dirty="0" smtClean="0"/>
              <a:t>Coastal South Carolina Water</a:t>
            </a:r>
            <a:br>
              <a:rPr lang="en-US" sz="2800" b="1" dirty="0" smtClean="0"/>
            </a:br>
            <a:r>
              <a:rPr lang="en-US" sz="2800" b="1" i="1" dirty="0" smtClean="0"/>
              <a:t>for example</a:t>
            </a:r>
            <a:endParaRPr lang="en-US" sz="2800" b="1" i="1" baseline="-25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94916" y="2909606"/>
          <a:ext cx="6235581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0153"/>
                <a:gridCol w="1598064"/>
                <a:gridCol w="2307364"/>
              </a:tblGrid>
              <a:tr h="370840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pH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CO</a:t>
                      </a:r>
                      <a:r>
                        <a:rPr lang="en-US" sz="2400" b="1" baseline="-25000" dirty="0" smtClean="0"/>
                        <a:t>2</a:t>
                      </a:r>
                      <a:r>
                        <a:rPr lang="en-US" sz="2400" b="1" dirty="0" smtClean="0"/>
                        <a:t> (µ</a:t>
                      </a:r>
                      <a:r>
                        <a:rPr lang="en-US" sz="2400" b="1" dirty="0" err="1" smtClean="0"/>
                        <a:t>atm</a:t>
                      </a:r>
                      <a:r>
                        <a:rPr lang="en-US" sz="2400" b="1" dirty="0" smtClean="0"/>
                        <a:t>)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preindustrial</a:t>
                      </a:r>
                      <a:endParaRPr lang="en-US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8.2</a:t>
                      </a:r>
                      <a:endParaRPr lang="en-US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250</a:t>
                      </a:r>
                      <a:endParaRPr lang="en-US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present</a:t>
                      </a:r>
                      <a:endParaRPr lang="en-US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8.1</a:t>
                      </a:r>
                      <a:endParaRPr lang="en-US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390</a:t>
                      </a:r>
                      <a:endParaRPr lang="en-US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2100</a:t>
                      </a:r>
                      <a:endParaRPr lang="en-US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7.7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– 7.8</a:t>
                      </a:r>
                      <a:endParaRPr lang="en-US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700-1000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present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6.0-8.1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300-&gt;20,000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ight Arrow 2"/>
          <p:cNvSpPr/>
          <p:nvPr/>
        </p:nvSpPr>
        <p:spPr bwMode="auto">
          <a:xfrm>
            <a:off x="982766" y="4845465"/>
            <a:ext cx="632389" cy="196554"/>
          </a:xfrm>
          <a:prstGeom prst="rightArrow">
            <a:avLst/>
          </a:prstGeom>
          <a:solidFill>
            <a:srgbClr val="0066FF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685800" cy="685800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8" name="Picture 7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Crab Performance</a:t>
            </a:r>
            <a:endParaRPr lang="en-US" dirty="0"/>
          </a:p>
        </p:txBody>
      </p:sp>
      <p:pic>
        <p:nvPicPr>
          <p:cNvPr id="4" name="Blue crab movi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Picture 4" descr="NAML Brochure Logo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14313"/>
            <a:ext cx="5804731" cy="1233487"/>
          </a:xfrm>
        </p:spPr>
        <p:txBody>
          <a:bodyPr/>
          <a:lstStyle/>
          <a:p>
            <a:r>
              <a:rPr lang="en-US" sz="2800" b="1" dirty="0" smtClean="0"/>
              <a:t>Fatigue Behaviors</a:t>
            </a:r>
            <a:br>
              <a:rPr lang="en-US" sz="2800" b="1" dirty="0" smtClean="0"/>
            </a:br>
            <a:r>
              <a:rPr lang="en-US" sz="2800" b="1" dirty="0" smtClean="0"/>
              <a:t>in Blue Crabs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620840"/>
            <a:ext cx="5303520" cy="4201681"/>
          </a:xfrm>
        </p:spPr>
      </p:pic>
      <p:sp>
        <p:nvSpPr>
          <p:cNvPr id="5" name="TextBox 4"/>
          <p:cNvSpPr txBox="1"/>
          <p:nvPr/>
        </p:nvSpPr>
        <p:spPr>
          <a:xfrm>
            <a:off x="4119073" y="247307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20% air sat.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5675" y="323222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50% air sat.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6659" y="467071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100% air sat.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3" descr="bluecrab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876300"/>
            <a:ext cx="10906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3722" y="6282234"/>
            <a:ext cx="2659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Stover et al. 2013</a:t>
            </a:r>
            <a:endParaRPr lang="en-US" sz="1600" b="1" i="1" dirty="0"/>
          </a:p>
        </p:txBody>
      </p:sp>
      <p:pic>
        <p:nvPicPr>
          <p:cNvPr id="11" name="Picture 10" descr="NAML Brochure Logo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7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b="1" dirty="0"/>
              <a:t>Mr. Mike DeLuca, Manager, Jacques Cousteau National Estuarine Research Reserve, Director, NJ Aquaculture Innovation Center, Rutgers University;</a:t>
            </a:r>
            <a:endParaRPr lang="en-US" dirty="0"/>
          </a:p>
          <a:p>
            <a:pPr marL="400050" lvl="1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lvl="1"/>
            <a:r>
              <a:rPr lang="en-US" b="1" dirty="0"/>
              <a:t>Dr. Roberta </a:t>
            </a:r>
            <a:r>
              <a:rPr lang="en-US" b="1" dirty="0" err="1"/>
              <a:t>Marinelli</a:t>
            </a:r>
            <a:r>
              <a:rPr lang="en-US" b="1" dirty="0"/>
              <a:t>, Director of the USC Wrigley Institute for Environmental Studies, University of Southern California, Los Angeles, California;</a:t>
            </a:r>
            <a:endParaRPr lang="en-US" dirty="0"/>
          </a:p>
          <a:p>
            <a:pPr marL="400050" lvl="1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lvl="1"/>
            <a:r>
              <a:rPr lang="en-US" b="1" dirty="0" smtClean="0"/>
              <a:t>Dr</a:t>
            </a:r>
            <a:r>
              <a:rPr lang="en-US" b="1" dirty="0"/>
              <a:t>. Daniel McCorkle, Department Chair, Geology and Geophysics, Woods Hole Oceanographic Institution; and </a:t>
            </a:r>
            <a:endParaRPr lang="en-US" dirty="0"/>
          </a:p>
          <a:p>
            <a:pPr marL="400050" lvl="1" indent="0">
              <a:buNone/>
            </a:pPr>
            <a:endParaRPr lang="en-US" b="1" dirty="0"/>
          </a:p>
          <a:p>
            <a:pPr lvl="1"/>
            <a:r>
              <a:rPr lang="en-US" b="1" dirty="0" smtClean="0"/>
              <a:t>Dr</a:t>
            </a:r>
            <a:r>
              <a:rPr lang="en-US" b="1" dirty="0"/>
              <a:t>. Louis Burnett, Professor, College of Charleston, Charleston, South Carolina;</a:t>
            </a: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lvl="1"/>
            <a:r>
              <a:rPr lang="en-US" b="1" dirty="0"/>
              <a:t>Mr. Daniel Cohen, President, Atlantic Cape Fisheries, Inc., Cape May, New Jersey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297109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172" y="274638"/>
            <a:ext cx="5489028" cy="1143000"/>
          </a:xfrm>
        </p:spPr>
        <p:txBody>
          <a:bodyPr/>
          <a:lstStyle/>
          <a:p>
            <a:r>
              <a:rPr lang="en-US" sz="2800" b="1" dirty="0"/>
              <a:t>Fatigue Behaviors</a:t>
            </a:r>
            <a:br>
              <a:rPr lang="en-US" sz="2800" b="1" dirty="0"/>
            </a:br>
            <a:r>
              <a:rPr lang="en-US" sz="2800" b="1" dirty="0"/>
              <a:t>in Blue Crabs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40" y="1620852"/>
            <a:ext cx="5301121" cy="4216200"/>
          </a:xfrm>
        </p:spPr>
      </p:pic>
      <p:sp>
        <p:nvSpPr>
          <p:cNvPr id="6" name="TextBox 5"/>
          <p:cNvSpPr txBox="1"/>
          <p:nvPr/>
        </p:nvSpPr>
        <p:spPr>
          <a:xfrm>
            <a:off x="4119073" y="247307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20% air sat.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5675" y="323222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50% air sat.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6659" y="467071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100% air sat.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Callout 1 10"/>
          <p:cNvSpPr/>
          <p:nvPr/>
        </p:nvSpPr>
        <p:spPr bwMode="auto">
          <a:xfrm>
            <a:off x="6810998" y="3136306"/>
            <a:ext cx="1683522" cy="786213"/>
          </a:xfrm>
          <a:prstGeom prst="borderCallout1">
            <a:avLst>
              <a:gd name="adj1" fmla="val 51359"/>
              <a:gd name="adj2" fmla="val -211"/>
              <a:gd name="adj3" fmla="val 122328"/>
              <a:gd name="adj4" fmla="val -63206"/>
            </a:avLst>
          </a:prstGeom>
          <a:solidFill>
            <a:srgbClr val="FFFF99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50% air sat. + 2% CO</a:t>
            </a:r>
            <a:r>
              <a:rPr kumimoji="0" lang="en-US" sz="18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43" descr="bluecrab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876300"/>
            <a:ext cx="10906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3722" y="6282234"/>
            <a:ext cx="2659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Stover et al. 2013</a:t>
            </a:r>
            <a:endParaRPr lang="en-US" sz="1600" b="1" i="1" dirty="0"/>
          </a:p>
        </p:txBody>
      </p:sp>
      <p:pic>
        <p:nvPicPr>
          <p:cNvPr id="12" name="Picture 11" descr="NAML Brochure Logo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Many organisms can adapt to low oxygen, even and especially humans.</a:t>
            </a:r>
          </a:p>
          <a:p>
            <a:r>
              <a:rPr lang="en-US" dirty="0" smtClean="0"/>
              <a:t>BUT this adaptation is muted with elevated CO</a:t>
            </a:r>
            <a:r>
              <a:rPr lang="en-US" baseline="-25000" dirty="0" smtClean="0"/>
              <a:t>2</a:t>
            </a:r>
            <a:r>
              <a:rPr lang="en-US" dirty="0" smtClean="0"/>
              <a:t>!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580991" y="3216663"/>
            <a:ext cx="3486912" cy="3406995"/>
            <a:chOff x="2580991" y="3216663"/>
            <a:chExt cx="3486912" cy="3406995"/>
          </a:xfrm>
        </p:grpSpPr>
        <p:sp>
          <p:nvSpPr>
            <p:cNvPr id="4" name="TextBox 3"/>
            <p:cNvSpPr txBox="1"/>
            <p:nvPr/>
          </p:nvSpPr>
          <p:spPr>
            <a:xfrm>
              <a:off x="2794221" y="5977327"/>
              <a:ext cx="3060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Pacific </a:t>
              </a:r>
              <a:r>
                <a:rPr lang="en-US" b="1" dirty="0" err="1" smtClean="0"/>
                <a:t>Whiteleg</a:t>
              </a:r>
              <a:r>
                <a:rPr lang="en-US" b="1" dirty="0" smtClean="0"/>
                <a:t> Shrimp</a:t>
              </a:r>
            </a:p>
            <a:p>
              <a:r>
                <a:rPr lang="en-US" b="1" i="1" dirty="0" err="1" smtClean="0"/>
                <a:t>Litopenaeus</a:t>
              </a:r>
              <a:r>
                <a:rPr lang="en-US" b="1" i="1" dirty="0" smtClean="0"/>
                <a:t> </a:t>
              </a:r>
              <a:r>
                <a:rPr lang="en-US" b="1" i="1" dirty="0" err="1" smtClean="0"/>
                <a:t>vannamei</a:t>
              </a:r>
              <a:endParaRPr lang="en-US" b="1" i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991" y="3216663"/>
              <a:ext cx="3486912" cy="2615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7" name="Picture 6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</a:t>
            </a:r>
            <a:r>
              <a:rPr lang="en-US" dirty="0" err="1" smtClean="0"/>
              <a:t>Whiteleg</a:t>
            </a:r>
            <a:r>
              <a:rPr lang="en-US" dirty="0" smtClean="0"/>
              <a:t> Shrimp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19516" cy="4525963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Genes to make blue blood are turned on within 24 hours on exposure to low O</a:t>
            </a:r>
            <a:r>
              <a:rPr lang="en-US" baseline="-25000" dirty="0" smtClean="0"/>
              <a:t>2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HOWEVER, exposure to CO</a:t>
            </a:r>
            <a:r>
              <a:rPr lang="en-US" baseline="-25000" dirty="0" smtClean="0"/>
              <a:t>2</a:t>
            </a:r>
            <a:r>
              <a:rPr lang="en-US" dirty="0" smtClean="0"/>
              <a:t> mutes this response to low O</a:t>
            </a:r>
            <a:r>
              <a:rPr lang="en-US" baseline="-25000" dirty="0" smtClean="0"/>
              <a:t>2</a:t>
            </a:r>
            <a:r>
              <a:rPr lang="en-US" dirty="0" smtClean="0"/>
              <a:t> (</a:t>
            </a:r>
            <a:r>
              <a:rPr lang="en-US" dirty="0" err="1" smtClean="0"/>
              <a:t>Rathburn</a:t>
            </a:r>
            <a:r>
              <a:rPr lang="en-US" dirty="0" smtClean="0"/>
              <a:t> et al., 2013).</a:t>
            </a:r>
            <a:endParaRPr lang="en-US" dirty="0"/>
          </a:p>
        </p:txBody>
      </p:sp>
      <p:pic>
        <p:nvPicPr>
          <p:cNvPr id="6" name="Picture 11" descr="shrimp bo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61" y="1508056"/>
            <a:ext cx="10064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burnettl\Google Drive\Shrimp Photos\Shrimp 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04" y="2402305"/>
            <a:ext cx="3565589" cy="26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AML Brochure Logo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60" y="5270500"/>
            <a:ext cx="905633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1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rimpphotoshoot%205[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6776" y="1600200"/>
            <a:ext cx="4498295" cy="3374017"/>
          </a:xfrm>
        </p:spPr>
      </p:pic>
      <p:pic>
        <p:nvPicPr>
          <p:cNvPr id="5" name="Picture 4" descr="NAML Brochure Logo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4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454" y="845866"/>
            <a:ext cx="6032153" cy="942115"/>
          </a:xfrm>
        </p:spPr>
        <p:txBody>
          <a:bodyPr>
            <a:noAutofit/>
          </a:bodyPr>
          <a:lstStyle/>
          <a:p>
            <a:r>
              <a:rPr lang="en-US" sz="2800" dirty="0" smtClean="0"/>
              <a:t>Impact of Coastal Acidification on Shellfish Farming with Implications for Wild Fisheries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1455" y="1669672"/>
            <a:ext cx="6032153" cy="4773850"/>
          </a:xfrm>
        </p:spPr>
        <p:txBody>
          <a:bodyPr>
            <a:normAutofit fontScale="47500" lnSpcReduction="20000"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6700" dirty="0" smtClean="0">
                <a:solidFill>
                  <a:schemeClr val="tx1"/>
                </a:solidFill>
              </a:rPr>
              <a:t>Daniel Cohen, President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5400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sz="7200" b="1" dirty="0">
                <a:latin typeface="Arial"/>
                <a:ea typeface="Times New Roman"/>
              </a:rPr>
              <a:t> </a:t>
            </a:r>
            <a:endParaRPr lang="en-US" sz="5400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sz="7200" b="1" dirty="0">
                <a:latin typeface="Arial"/>
                <a:ea typeface="Times New Roman"/>
              </a:rPr>
              <a:t> </a:t>
            </a:r>
            <a:endParaRPr lang="en-US" sz="5400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sz="5400" dirty="0">
                <a:latin typeface="Times New Roman"/>
                <a:ea typeface="Times New Roman"/>
              </a:rPr>
              <a:t> </a:t>
            </a:r>
            <a:endParaRPr lang="en-US" sz="72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Cape May, NJ </a:t>
            </a:r>
            <a:r>
              <a:rPr lang="en-US" sz="4400" dirty="0" smtClean="0">
                <a:solidFill>
                  <a:schemeClr val="tx1"/>
                </a:solidFill>
              </a:rPr>
              <a:t>08204</a:t>
            </a:r>
          </a:p>
          <a:p>
            <a:r>
              <a:rPr lang="en-US" sz="3300" dirty="0" smtClean="0">
                <a:solidFill>
                  <a:schemeClr val="tx1"/>
                </a:solidFill>
                <a:hlinkClick r:id="rId2"/>
              </a:rPr>
              <a:t>www.atlanticcapes.com</a:t>
            </a:r>
            <a:endParaRPr lang="en-US" sz="3300" dirty="0" smtClean="0">
              <a:solidFill>
                <a:schemeClr val="tx1"/>
              </a:solidFill>
            </a:endParaRPr>
          </a:p>
          <a:p>
            <a:r>
              <a:rPr lang="en-US" sz="3300" dirty="0" smtClean="0">
                <a:solidFill>
                  <a:schemeClr val="tx1"/>
                </a:solidFill>
                <a:hlinkClick r:id="rId3"/>
              </a:rPr>
              <a:t>www.capemaysalts.com</a:t>
            </a:r>
            <a:endParaRPr lang="en-US" sz="3300" dirty="0" smtClean="0">
              <a:solidFill>
                <a:schemeClr val="tx1"/>
              </a:solidFill>
            </a:endParaRPr>
          </a:p>
          <a:p>
            <a:r>
              <a:rPr lang="en-US" sz="3300" dirty="0" smtClean="0">
                <a:solidFill>
                  <a:schemeClr val="tx1"/>
                </a:solidFill>
                <a:hlinkClick r:id="rId4"/>
              </a:rPr>
              <a:t>www.islandscallops.com</a:t>
            </a:r>
            <a:endParaRPr lang="en-US" sz="33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961804" cy="485463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atlantic_capes_logo1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48" y="2931091"/>
            <a:ext cx="4486603" cy="17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454" y="374809"/>
            <a:ext cx="6032153" cy="9421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Impact of Coastal Acidification on Shellfish Farming</a:t>
            </a:r>
            <a:endParaRPr lang="en-US" sz="28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681455" y="1669672"/>
            <a:ext cx="6032153" cy="47738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Coastal acidification is already affecting hatchery-produced shellfish.</a:t>
            </a:r>
          </a:p>
          <a:p>
            <a:r>
              <a:rPr lang="en-US" sz="2800" dirty="0" smtClean="0"/>
              <a:t>Pacific Northwest oyster industry lost at least $110 million due to coastal acidification</a:t>
            </a:r>
          </a:p>
          <a:p>
            <a:r>
              <a:rPr lang="en-US" sz="2800" dirty="0"/>
              <a:t>In 2013, 90% mortality was experienced in three year classes of scallops </a:t>
            </a:r>
            <a:r>
              <a:rPr lang="en-US" sz="2800" dirty="0" smtClean="0"/>
              <a:t>in NA largest scallop farm (2010</a:t>
            </a:r>
            <a:r>
              <a:rPr lang="en-US" sz="2800" dirty="0"/>
              <a:t>, 2011, 2012).</a:t>
            </a:r>
          </a:p>
          <a:p>
            <a:r>
              <a:rPr lang="en-US" sz="2800" dirty="0" smtClean="0"/>
              <a:t>Shellfish larvae and juveniles are particularly susceptible</a:t>
            </a:r>
            <a:endParaRPr lang="en-US" sz="2800" dirty="0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961804" cy="485463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atlantic_capes_logo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9" y="5504761"/>
            <a:ext cx="2408759" cy="9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454" y="374809"/>
            <a:ext cx="6032153" cy="9421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Impact of Coastal Acidification on Shellfish Farming</a:t>
            </a:r>
            <a:endParaRPr lang="en-US" sz="28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681456" y="1914525"/>
            <a:ext cx="6032153" cy="47738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Shellfish Response to Acidification </a:t>
            </a:r>
          </a:p>
          <a:p>
            <a:pPr lvl="1"/>
            <a:r>
              <a:rPr lang="en-US" sz="2400" dirty="0" smtClean="0"/>
              <a:t>Decreased fertilization rates</a:t>
            </a:r>
          </a:p>
          <a:p>
            <a:pPr lvl="1"/>
            <a:r>
              <a:rPr lang="en-US" sz="2400" dirty="0" smtClean="0"/>
              <a:t>Decreased hatching success</a:t>
            </a:r>
          </a:p>
          <a:p>
            <a:pPr lvl="1"/>
            <a:r>
              <a:rPr lang="en-US" sz="2400" dirty="0" smtClean="0"/>
              <a:t>Decreased larval growth</a:t>
            </a:r>
          </a:p>
          <a:p>
            <a:pPr lvl="1"/>
            <a:r>
              <a:rPr lang="en-US" sz="2400" dirty="0" smtClean="0"/>
              <a:t>Shell deformities</a:t>
            </a:r>
          </a:p>
          <a:p>
            <a:pPr lvl="1"/>
            <a:r>
              <a:rPr lang="en-US" sz="2400" dirty="0" smtClean="0"/>
              <a:t>Impacts on shell formation</a:t>
            </a:r>
          </a:p>
          <a:p>
            <a:pPr lvl="1"/>
            <a:r>
              <a:rPr lang="en-US" sz="2400" dirty="0" smtClean="0"/>
              <a:t>Weakening of shell</a:t>
            </a:r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961804" cy="485463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 descr="atlantic_capes_logo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6463"/>
            <a:ext cx="2681456" cy="104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454" y="374809"/>
            <a:ext cx="6032153" cy="9421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Impact of Coastal Acidification on Shellfish Farming</a:t>
            </a:r>
            <a:endParaRPr lang="en-US" sz="28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681455" y="1669672"/>
            <a:ext cx="6032153" cy="47738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Current Industry experiments in adaptation:</a:t>
            </a:r>
          </a:p>
          <a:p>
            <a:r>
              <a:rPr lang="en-US" sz="2800" dirty="0" smtClean="0"/>
              <a:t>Hatchery and nursery intake water monitoring and buffering seawater (the “TUMS” approach)</a:t>
            </a:r>
          </a:p>
          <a:p>
            <a:r>
              <a:rPr lang="en-US" sz="2800" dirty="0" smtClean="0"/>
              <a:t>As volume of water increases in nursery this becomes more challenging</a:t>
            </a:r>
          </a:p>
          <a:p>
            <a:r>
              <a:rPr lang="en-US" sz="2800" dirty="0" smtClean="0"/>
              <a:t>Buffering the coastal waters for grow-out operations clearly is a different scale challenge</a:t>
            </a:r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961804" cy="485463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" descr="atlantic_capes_logo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13138"/>
            <a:ext cx="2681454" cy="104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8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454" y="374809"/>
            <a:ext cx="6032153" cy="9421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Impact of Coastal Acidification on Shellfish Farming</a:t>
            </a:r>
            <a:endParaRPr lang="en-US" sz="28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439371" y="1464956"/>
            <a:ext cx="6516318" cy="477385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Key Steps for Research and Adaption</a:t>
            </a:r>
          </a:p>
          <a:p>
            <a:pPr lvl="1"/>
            <a:r>
              <a:rPr lang="en-US" sz="2400" dirty="0" smtClean="0"/>
              <a:t>Establishment of standardized monitoring and collection of data in Aquaculture , Coastal waters, and Ocean Waters </a:t>
            </a:r>
          </a:p>
          <a:p>
            <a:pPr lvl="2"/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oceanhealth.xprize.org</a:t>
            </a:r>
            <a:r>
              <a:rPr lang="en-US" sz="2000" dirty="0" smtClean="0"/>
              <a:t> </a:t>
            </a:r>
            <a:endParaRPr lang="en-US" sz="2400" dirty="0"/>
          </a:p>
          <a:p>
            <a:pPr lvl="1"/>
            <a:r>
              <a:rPr lang="en-US" sz="2400" dirty="0" smtClean="0"/>
              <a:t> Selective breeding to select for shellfish that can survive in increasingly acidic water </a:t>
            </a:r>
          </a:p>
          <a:p>
            <a:pPr lvl="2"/>
            <a:r>
              <a:rPr lang="en-US" sz="2000" dirty="0" smtClean="0"/>
              <a:t>Similar to breeding of disease resistance</a:t>
            </a:r>
          </a:p>
          <a:p>
            <a:pPr lvl="2"/>
            <a:r>
              <a:rPr lang="en-US" sz="2000" dirty="0" smtClean="0"/>
              <a:t>Can now for first time use new genomic tools </a:t>
            </a:r>
          </a:p>
          <a:p>
            <a:pPr lvl="1"/>
            <a:r>
              <a:rPr lang="en-US" sz="2400" dirty="0" smtClean="0"/>
              <a:t>Capitalize on research networks </a:t>
            </a:r>
          </a:p>
          <a:p>
            <a:pPr lvl="2"/>
            <a:r>
              <a:rPr lang="en-US" sz="2000" dirty="0"/>
              <a:t> </a:t>
            </a:r>
            <a:r>
              <a:rPr lang="en-US" sz="2000" dirty="0" smtClean="0"/>
              <a:t>Coordinate nationally and Internationally</a:t>
            </a:r>
          </a:p>
          <a:p>
            <a:pPr lvl="2"/>
            <a:r>
              <a:rPr lang="en-US" sz="2000" dirty="0" smtClean="0"/>
              <a:t>Leverage shared problems and collaborate on research </a:t>
            </a:r>
          </a:p>
          <a:p>
            <a:pPr lvl="2"/>
            <a:r>
              <a:rPr lang="en-US" sz="2000" dirty="0" smtClean="0"/>
              <a:t>Support demonstrations of adaption in the field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961804" cy="485463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" descr="atlantic_capes_logo1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9451"/>
            <a:ext cx="2681456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454" y="374809"/>
            <a:ext cx="6032153" cy="9421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Implications for Wild Fisheries</a:t>
            </a:r>
            <a:endParaRPr lang="en-US" sz="28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681455" y="1669672"/>
            <a:ext cx="6032153" cy="47738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Aquaculture hatcheries control the environment and we can see the impact of acidification – immediately at spawning </a:t>
            </a:r>
          </a:p>
          <a:p>
            <a:r>
              <a:rPr lang="en-US" sz="2800" dirty="0" smtClean="0"/>
              <a:t>Wild fisheries are conducted in open ocean - Spawning events are not observed</a:t>
            </a:r>
          </a:p>
          <a:p>
            <a:r>
              <a:rPr lang="en-US" sz="2800" dirty="0" smtClean="0"/>
              <a:t>Success of spawning often not known for about 1-2 years until shellfish is large enough to sample in NMFS surveys</a:t>
            </a:r>
          </a:p>
          <a:p>
            <a:endParaRPr lang="en-US" sz="2800" dirty="0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961804" cy="485463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" descr="atlantic_capes_logo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6746"/>
            <a:ext cx="2681456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455" y="687213"/>
            <a:ext cx="6032153" cy="247932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Ocean and Coastal Acidification: Implications for the West Coast of the United States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1455" y="3654296"/>
            <a:ext cx="6032153" cy="173050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Roberta </a:t>
            </a:r>
            <a:r>
              <a:rPr lang="en-US" sz="2800" b="1" dirty="0" err="1" smtClean="0">
                <a:solidFill>
                  <a:schemeClr val="tx1"/>
                </a:solidFill>
              </a:rPr>
              <a:t>Marinelli</a:t>
            </a:r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Director, Wrigley Institute for Environmental Studies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University of Southern California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899546" cy="47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454" y="374809"/>
            <a:ext cx="6032153" cy="9421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Implications for Wild Fisheries</a:t>
            </a:r>
            <a:endParaRPr lang="en-US" sz="28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681455" y="1335217"/>
            <a:ext cx="6032153" cy="477385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There is no existing data base of PCO</a:t>
            </a:r>
            <a:r>
              <a:rPr lang="en-US" sz="2400" dirty="0"/>
              <a:t>2</a:t>
            </a:r>
            <a:r>
              <a:rPr lang="en-US" sz="2100" dirty="0" smtClean="0"/>
              <a:t> </a:t>
            </a:r>
            <a:r>
              <a:rPr lang="en-US" sz="2800" dirty="0" smtClean="0"/>
              <a:t>or pH on the ocean bottom or water column </a:t>
            </a:r>
          </a:p>
          <a:p>
            <a:r>
              <a:rPr lang="en-US" sz="2800" dirty="0" smtClean="0"/>
              <a:t>Current coastal monitoring shows PCO</a:t>
            </a:r>
            <a:r>
              <a:rPr lang="en-US" sz="2400" dirty="0" smtClean="0"/>
              <a:t>2</a:t>
            </a:r>
            <a:r>
              <a:rPr lang="en-US" sz="2800" dirty="0" smtClean="0"/>
              <a:t> levels in multiples of atmospheric CO</a:t>
            </a:r>
            <a:r>
              <a:rPr lang="en-US" sz="2400" dirty="0" smtClean="0"/>
              <a:t>2</a:t>
            </a:r>
          </a:p>
          <a:p>
            <a:r>
              <a:rPr lang="en-US" sz="2800" dirty="0" smtClean="0"/>
              <a:t>Ocean modeling needs to consider:</a:t>
            </a:r>
          </a:p>
          <a:p>
            <a:pPr lvl="1"/>
            <a:r>
              <a:rPr lang="en-US" sz="2600" dirty="0" smtClean="0"/>
              <a:t>Is the World experiencing a combination of atmospheric PCO2 and climate change </a:t>
            </a:r>
          </a:p>
          <a:p>
            <a:pPr lvl="1"/>
            <a:r>
              <a:rPr lang="en-US" sz="2600" dirty="0" smtClean="0"/>
              <a:t>Ocean Temperature changes causing changing  in ocean currents and upwelling binging up “ancient PCO2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mpacts on populations of “carbonate shellfish” can be postulated from aquaculture, but are really unknown in the open ocean</a:t>
            </a:r>
          </a:p>
          <a:p>
            <a:r>
              <a:rPr lang="en-US" sz="2800" dirty="0" smtClean="0"/>
              <a:t>US shellfisheries have a multi-billion dollar plus impact to the US economy</a:t>
            </a: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961804" cy="485463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" descr="atlantic_capes_logo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6746"/>
            <a:ext cx="2681456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454" y="374809"/>
            <a:ext cx="6032153" cy="9421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Implications for Policy</a:t>
            </a:r>
            <a:endParaRPr lang="en-US" sz="28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466257" y="1316924"/>
            <a:ext cx="6462545" cy="47738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First: Stop the source of CO</a:t>
            </a:r>
            <a:r>
              <a:rPr lang="en-US" sz="2000" dirty="0" smtClean="0"/>
              <a:t>2</a:t>
            </a:r>
          </a:p>
          <a:p>
            <a:pPr lvl="1"/>
            <a:r>
              <a:rPr lang="en-US" sz="2400" i="1" dirty="0" smtClean="0"/>
              <a:t>Save a Fish: Wear a Condom</a:t>
            </a:r>
          </a:p>
          <a:p>
            <a:pPr lvl="1"/>
            <a:r>
              <a:rPr lang="en-US" sz="2400" dirty="0" smtClean="0"/>
              <a:t>Reduce Society’s Carbon Footprint </a:t>
            </a:r>
          </a:p>
          <a:p>
            <a:r>
              <a:rPr lang="en-US" sz="2800" dirty="0" smtClean="0"/>
              <a:t>Second: If we can’t stop the source of Ocean Acidification, how can we adapt?</a:t>
            </a:r>
          </a:p>
          <a:p>
            <a:pPr lvl="1"/>
            <a:r>
              <a:rPr lang="en-US" sz="2400" dirty="0" smtClean="0"/>
              <a:t>Need to monitor to know</a:t>
            </a:r>
          </a:p>
          <a:p>
            <a:pPr lvl="1"/>
            <a:r>
              <a:rPr lang="en-US" sz="2400" dirty="0" smtClean="0"/>
              <a:t>Need to selectively breed marine species which can thrive in an increasingly acidic environment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961804" cy="485463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" descr="atlantic_capes_logo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6746"/>
            <a:ext cx="2681456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454" y="845866"/>
            <a:ext cx="6032153" cy="942115"/>
          </a:xfrm>
        </p:spPr>
        <p:txBody>
          <a:bodyPr>
            <a:noAutofit/>
          </a:bodyPr>
          <a:lstStyle/>
          <a:p>
            <a:r>
              <a:rPr lang="en-US" sz="2800" dirty="0" smtClean="0"/>
              <a:t>Impact of Coastal Acidification on Shellfish Farming with Implications for Wild Fisheries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1455" y="1669672"/>
            <a:ext cx="6032153" cy="5188328"/>
          </a:xfrm>
        </p:spPr>
        <p:txBody>
          <a:bodyPr>
            <a:normAutofit fontScale="32500" lnSpcReduction="20000"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6700" dirty="0" smtClean="0"/>
          </a:p>
          <a:p>
            <a:r>
              <a:rPr lang="en-US" sz="12300" i="1" dirty="0" smtClean="0">
                <a:solidFill>
                  <a:srgbClr val="FF0000"/>
                </a:solidFill>
              </a:rPr>
              <a:t>QUESTIONS?</a:t>
            </a:r>
            <a:endParaRPr lang="en-US" sz="12300" i="1" dirty="0">
              <a:solidFill>
                <a:srgbClr val="FF0000"/>
              </a:solidFill>
            </a:endParaRPr>
          </a:p>
          <a:p>
            <a:endParaRPr lang="en-US" sz="4200" dirty="0">
              <a:solidFill>
                <a:schemeClr val="tx1"/>
              </a:solidFill>
            </a:endParaRPr>
          </a:p>
          <a:p>
            <a:r>
              <a:rPr lang="en-US" sz="8600" dirty="0" smtClean="0">
                <a:solidFill>
                  <a:schemeClr val="tx1"/>
                </a:solidFill>
              </a:rPr>
              <a:t>Daniel Cohen, President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5400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sz="7200" b="1" dirty="0">
                <a:latin typeface="Arial"/>
                <a:ea typeface="Times New Roman"/>
              </a:rPr>
              <a:t> </a:t>
            </a:r>
            <a:endParaRPr lang="en-US" sz="5400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sz="7200" b="1" dirty="0">
                <a:latin typeface="Arial"/>
                <a:ea typeface="Times New Roman"/>
              </a:rPr>
              <a:t> </a:t>
            </a:r>
            <a:endParaRPr lang="en-US" sz="5400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n-US" sz="5400" dirty="0">
                <a:latin typeface="Times New Roman"/>
                <a:ea typeface="Times New Roman"/>
              </a:rPr>
              <a:t> </a:t>
            </a:r>
            <a:endParaRPr lang="en-US" sz="72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4400" dirty="0" smtClean="0">
                <a:solidFill>
                  <a:schemeClr val="tx1"/>
                </a:solidFill>
              </a:rPr>
              <a:t>Cape </a:t>
            </a:r>
            <a:r>
              <a:rPr lang="en-US" sz="4400" dirty="0">
                <a:solidFill>
                  <a:schemeClr val="tx1"/>
                </a:solidFill>
              </a:rPr>
              <a:t>May, NJ </a:t>
            </a:r>
            <a:r>
              <a:rPr lang="en-US" sz="4400" dirty="0" smtClean="0">
                <a:solidFill>
                  <a:schemeClr val="tx1"/>
                </a:solidFill>
              </a:rPr>
              <a:t>08204</a:t>
            </a:r>
          </a:p>
          <a:p>
            <a:r>
              <a:rPr lang="en-US" sz="4900" dirty="0" smtClean="0">
                <a:solidFill>
                  <a:schemeClr val="tx1"/>
                </a:solidFill>
                <a:hlinkClick r:id="rId2"/>
              </a:rPr>
              <a:t>www.atlanticcapes.com</a:t>
            </a:r>
            <a:endParaRPr lang="en-US" sz="4900" dirty="0" smtClean="0">
              <a:solidFill>
                <a:schemeClr val="tx1"/>
              </a:solidFill>
            </a:endParaRPr>
          </a:p>
          <a:p>
            <a:r>
              <a:rPr lang="en-US" sz="4900" dirty="0" smtClean="0">
                <a:solidFill>
                  <a:schemeClr val="tx1"/>
                </a:solidFill>
                <a:hlinkClick r:id="rId3"/>
              </a:rPr>
              <a:t>www.capemaysalts.com</a:t>
            </a:r>
            <a:endParaRPr lang="en-US" sz="4900" dirty="0" smtClean="0">
              <a:solidFill>
                <a:schemeClr val="tx1"/>
              </a:solidFill>
            </a:endParaRPr>
          </a:p>
          <a:p>
            <a:r>
              <a:rPr lang="en-US" sz="4900" dirty="0" smtClean="0">
                <a:solidFill>
                  <a:schemeClr val="tx1"/>
                </a:solidFill>
                <a:hlinkClick r:id="rId4"/>
              </a:rPr>
              <a:t>www.islandscallops.com</a:t>
            </a:r>
            <a:endParaRPr lang="en-US" sz="49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961804" cy="485463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atlantic_capes_logo1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48" y="3789363"/>
            <a:ext cx="4486603" cy="17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685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0533" y="390099"/>
            <a:ext cx="6307666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Regional Impacts of Ocean/Coastal Acidification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859" y="2738825"/>
            <a:ext cx="6400800" cy="349264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Briefing Conducted by the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National Association of Marine Laboratories</a:t>
            </a:r>
          </a:p>
          <a:p>
            <a:r>
              <a:rPr lang="en-US" b="1" dirty="0" smtClean="0">
                <a:solidFill>
                  <a:schemeClr val="tx1"/>
                </a:solidFill>
                <a:hlinkClick r:id="rId2"/>
              </a:rPr>
              <a:t>www.naml.org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6" y="337935"/>
            <a:ext cx="1640573" cy="4438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80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Ocean/Coastal Acidification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 fontScale="92500" lnSpcReduction="20000"/>
          </a:bodyPr>
          <a:lstStyle/>
          <a:p>
            <a:pPr marL="800100" lvl="2" indent="0">
              <a:buNone/>
            </a:pPr>
            <a:r>
              <a:rPr lang="en-US" sz="2000" dirty="0" smtClean="0"/>
              <a:t>W</a:t>
            </a:r>
            <a:r>
              <a:rPr lang="en-US" sz="2000" b="1" dirty="0" smtClean="0"/>
              <a:t>hat </a:t>
            </a:r>
            <a:r>
              <a:rPr lang="en-US" sz="2000" b="1" dirty="0"/>
              <a:t>is </a:t>
            </a:r>
            <a:r>
              <a:rPr lang="en-US" sz="2000" b="1" dirty="0" smtClean="0"/>
              <a:t>ocean and/or coastal </a:t>
            </a:r>
            <a:r>
              <a:rPr lang="en-US" sz="2000" b="1" dirty="0"/>
              <a:t>a</a:t>
            </a:r>
            <a:r>
              <a:rPr lang="en-US" sz="2000" b="1" dirty="0" smtClean="0"/>
              <a:t>cidification? </a:t>
            </a:r>
            <a:endParaRPr lang="en-US" sz="2000" dirty="0"/>
          </a:p>
          <a:p>
            <a:pPr marL="800100" lvl="2" indent="0">
              <a:buNone/>
            </a:pPr>
            <a:endParaRPr lang="en-US" sz="2000" b="1" dirty="0" smtClean="0"/>
          </a:p>
          <a:p>
            <a:pPr marL="800100" lvl="2" indent="0">
              <a:buNone/>
            </a:pPr>
            <a:r>
              <a:rPr lang="en-US" sz="2000" b="1" dirty="0" smtClean="0"/>
              <a:t>Why </a:t>
            </a:r>
            <a:r>
              <a:rPr lang="en-US" sz="2000" b="1" dirty="0"/>
              <a:t>is it </a:t>
            </a:r>
            <a:r>
              <a:rPr lang="en-US" sz="2000" b="1" dirty="0" smtClean="0"/>
              <a:t>happening?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</a:p>
          <a:p>
            <a:pPr marL="800100" lvl="2" indent="0">
              <a:buNone/>
            </a:pPr>
            <a:endParaRPr lang="en-US" sz="2000" dirty="0" smtClean="0"/>
          </a:p>
          <a:p>
            <a:pPr marL="800100" lvl="2" indent="0">
              <a:buNone/>
            </a:pPr>
            <a:r>
              <a:rPr lang="en-US" sz="2000" b="1" dirty="0" smtClean="0"/>
              <a:t>Why </a:t>
            </a:r>
            <a:r>
              <a:rPr lang="en-US" sz="2000" b="1" dirty="0"/>
              <a:t>is this </a:t>
            </a:r>
            <a:r>
              <a:rPr lang="en-US" sz="2000" b="1" dirty="0" smtClean="0"/>
              <a:t>important?</a:t>
            </a:r>
          </a:p>
          <a:p>
            <a:pPr marL="800100" lvl="2" indent="0">
              <a:buNone/>
            </a:pPr>
            <a:endParaRPr lang="en-US" sz="2000" b="1" dirty="0"/>
          </a:p>
          <a:p>
            <a:pPr marL="800100" lvl="2" indent="0">
              <a:buNone/>
            </a:pPr>
            <a:r>
              <a:rPr lang="en-US" sz="2000" b="1" dirty="0" smtClean="0"/>
              <a:t>What are the public policy implications of increased levels of ocean acidification?</a:t>
            </a:r>
          </a:p>
          <a:p>
            <a:pPr marL="800100" lvl="2" indent="0">
              <a:buNone/>
            </a:pPr>
            <a:endParaRPr lang="en-US" sz="2000" b="1" dirty="0"/>
          </a:p>
          <a:p>
            <a:pPr marL="800100" lvl="2" indent="0">
              <a:buNone/>
            </a:pPr>
            <a:r>
              <a:rPr lang="en-US" sz="2000" b="1" dirty="0" smtClean="0"/>
              <a:t>How and why does the degree and impact of ocean acidification vary from coastal ecosystem to another?</a:t>
            </a:r>
          </a:p>
          <a:p>
            <a:pPr marL="800100" lvl="2" indent="0">
              <a:buNone/>
            </a:pPr>
            <a:endParaRPr lang="en-US" sz="2000" b="1" dirty="0" smtClean="0"/>
          </a:p>
          <a:p>
            <a:pPr marL="800100" lvl="2" indent="0">
              <a:buNone/>
            </a:pPr>
            <a:r>
              <a:rPr lang="en-US" sz="2000" b="1" dirty="0" smtClean="0"/>
              <a:t>What  </a:t>
            </a:r>
            <a:r>
              <a:rPr lang="en-US" sz="2000" b="1" dirty="0"/>
              <a:t>can marine labs bring to the table to assist  policy </a:t>
            </a:r>
            <a:r>
              <a:rPr lang="en-US" sz="2000" b="1" dirty="0" smtClean="0"/>
              <a:t>makers as they grapple with the local, state and regional challenges of ocean acidification?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Ocean Acidification and </a:t>
            </a:r>
            <a:br>
              <a:rPr lang="en-US" b="1" dirty="0" smtClean="0"/>
            </a:br>
            <a:r>
              <a:rPr lang="en-US" b="1" dirty="0" smtClean="0"/>
              <a:t>the West Coast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068"/>
            <a:ext cx="8229600" cy="3378199"/>
          </a:xfrm>
        </p:spPr>
        <p:txBody>
          <a:bodyPr>
            <a:normAutofit fontScale="92500"/>
          </a:bodyPr>
          <a:lstStyle/>
          <a:p>
            <a:pPr marL="400050" lvl="1" indent="0">
              <a:buNone/>
            </a:pPr>
            <a:r>
              <a:rPr lang="en-US" sz="2000" b="1" dirty="0" smtClean="0"/>
              <a:t>Funding from the National Science Foundation is enabling marine labs from Washington State to Oregon to California to create a network to </a:t>
            </a:r>
            <a:r>
              <a:rPr lang="en-US" sz="2000" b="1" dirty="0"/>
              <a:t>understand how OA will affect coastal regions of the western north </a:t>
            </a:r>
            <a:r>
              <a:rPr lang="en-US" sz="2000" b="1" dirty="0" smtClean="0"/>
              <a:t>America.</a:t>
            </a:r>
          </a:p>
          <a:p>
            <a:pPr marL="400050" lvl="1" indent="0">
              <a:buNone/>
            </a:pPr>
            <a:endParaRPr lang="en-US" sz="2000" b="1" dirty="0" smtClean="0"/>
          </a:p>
          <a:p>
            <a:pPr marL="400050" lvl="1" indent="0">
              <a:buNone/>
            </a:pPr>
            <a:r>
              <a:rPr lang="en-US" sz="2000" b="1" dirty="0" smtClean="0"/>
              <a:t>What are the OA challenges facing the west coast and why are they different from other coastal areas?</a:t>
            </a:r>
          </a:p>
          <a:p>
            <a:pPr marL="400050" lvl="1" indent="0">
              <a:buNone/>
            </a:pPr>
            <a:endParaRPr lang="en-US" sz="2000" b="1" dirty="0" smtClean="0"/>
          </a:p>
          <a:p>
            <a:pPr marL="800100" lvl="2" indent="0">
              <a:buNone/>
            </a:pPr>
            <a:r>
              <a:rPr lang="en-US" sz="2000" b="1" dirty="0" smtClean="0"/>
              <a:t>California current, rivers, and nutrient inputs contained within terrestrial run off</a:t>
            </a:r>
            <a:endParaRPr lang="en-US" sz="2000" b="1" dirty="0"/>
          </a:p>
          <a:p>
            <a:pPr marL="0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Does This Mean for </a:t>
            </a:r>
            <a:br>
              <a:rPr lang="en-US" b="1" dirty="0" smtClean="0"/>
            </a:br>
            <a:r>
              <a:rPr lang="en-US" b="1" dirty="0" smtClean="0"/>
              <a:t>the West Coast?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lvl="1">
              <a:buFont typeface="Arial"/>
              <a:buChar char="•"/>
            </a:pPr>
            <a:r>
              <a:rPr lang="en-US" sz="2000" b="1" dirty="0" smtClean="0"/>
              <a:t>Many different marine animals</a:t>
            </a:r>
            <a:r>
              <a:rPr lang="en-US" sz="2000" b="1" dirty="0"/>
              <a:t>, </a:t>
            </a:r>
            <a:r>
              <a:rPr lang="en-US" sz="2000" b="1" dirty="0" smtClean="0"/>
              <a:t>plants, </a:t>
            </a:r>
            <a:r>
              <a:rPr lang="en-US" sz="2000" b="1" dirty="0"/>
              <a:t>and ecosystems up and down the west coast. </a:t>
            </a:r>
            <a:r>
              <a:rPr lang="en-US" sz="2000" b="1" dirty="0" smtClean="0"/>
              <a:t>  Not to mention the 30 to 40 million people that live, extract their economic livelihood, nourish themselves, and recreate along the west coast.</a:t>
            </a:r>
          </a:p>
          <a:p>
            <a:pPr lvl="1">
              <a:buFont typeface="Arial"/>
              <a:buChar char="•"/>
            </a:pPr>
            <a:endParaRPr lang="en-US" sz="2000" b="1" dirty="0" smtClean="0"/>
          </a:p>
          <a:p>
            <a:pPr lvl="1">
              <a:buFont typeface="Arial"/>
              <a:buChar char="•"/>
            </a:pPr>
            <a:r>
              <a:rPr lang="en-US" sz="2000" b="1" dirty="0" smtClean="0"/>
              <a:t>If </a:t>
            </a:r>
            <a:r>
              <a:rPr lang="en-US" sz="2000" b="1" dirty="0"/>
              <a:t>our coastal waters experience water that comes from offshore upwelling, might our coastal organisms already be adapted to OA, i.e. able to cope </a:t>
            </a:r>
            <a:r>
              <a:rPr lang="en-US" sz="2000" b="1" dirty="0" smtClean="0"/>
              <a:t>with ongoing and increasing </a:t>
            </a:r>
            <a:r>
              <a:rPr lang="en-US" sz="2000" b="1" dirty="0"/>
              <a:t>ocean acidification?     </a:t>
            </a:r>
            <a:endParaRPr lang="en-US" sz="2000" b="1" dirty="0" smtClean="0"/>
          </a:p>
          <a:p>
            <a:pPr lvl="1">
              <a:buFont typeface="Arial"/>
              <a:buChar char="•"/>
            </a:pPr>
            <a:endParaRPr lang="en-US" sz="2000" b="1" dirty="0"/>
          </a:p>
          <a:p>
            <a:pPr lvl="1">
              <a:buFont typeface="Arial"/>
              <a:buChar char="•"/>
            </a:pPr>
            <a:r>
              <a:rPr lang="en-US" sz="2000" b="1" dirty="0"/>
              <a:t>Or, are important organisms such as coral, bivalves, and other shell-bearing forms, already at their limit, and unable to withstand the stress of increasing acidification?  </a:t>
            </a:r>
            <a:endParaRPr lang="en-US" sz="2000" b="1" dirty="0" smtClean="0"/>
          </a:p>
          <a:p>
            <a:pPr lvl="1">
              <a:buFont typeface="Arial"/>
              <a:buChar char="•"/>
            </a:pPr>
            <a:endParaRPr lang="en-US" sz="2000" b="1" dirty="0"/>
          </a:p>
          <a:p>
            <a:pPr lvl="1">
              <a:buFont typeface="Arial"/>
              <a:buChar char="•"/>
            </a:pPr>
            <a:r>
              <a:rPr lang="en-US" sz="2000" b="1" dirty="0" smtClean="0"/>
              <a:t>We don’t know enough at this point to say one way or the other – but it is a question state, local and regional pubic health, economic development and natural resource managers are asking.</a:t>
            </a:r>
            <a:endParaRPr lang="en-US" sz="2000" b="1" dirty="0"/>
          </a:p>
          <a:p>
            <a:endParaRPr lang="en-US" dirty="0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is Needed to Understand and Respond to Ocean Acidification?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947333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lvl="1">
              <a:buFont typeface="Arial"/>
              <a:buChar char="•"/>
            </a:pPr>
            <a:r>
              <a:rPr lang="en-US" b="1" dirty="0"/>
              <a:t>Long-term data on </a:t>
            </a:r>
            <a:r>
              <a:rPr lang="en-US" b="1" dirty="0" smtClean="0"/>
              <a:t>ecology</a:t>
            </a:r>
            <a:r>
              <a:rPr lang="en-US" b="1" dirty="0"/>
              <a:t> </a:t>
            </a:r>
            <a:r>
              <a:rPr lang="en-US" b="1" dirty="0" smtClean="0"/>
              <a:t>and chemistry available though many </a:t>
            </a:r>
            <a:r>
              <a:rPr lang="en-US" b="1" dirty="0"/>
              <a:t>marine field laboratories </a:t>
            </a:r>
            <a:r>
              <a:rPr lang="en-US" b="1" dirty="0" smtClean="0"/>
              <a:t>and </a:t>
            </a:r>
            <a:r>
              <a:rPr lang="en-US" b="1" dirty="0"/>
              <a:t>also the ability to make </a:t>
            </a:r>
            <a:r>
              <a:rPr lang="en-US" b="1" dirty="0" smtClean="0"/>
              <a:t>new and more sophisticated measurements and observations </a:t>
            </a:r>
            <a:r>
              <a:rPr lang="en-US" b="1" dirty="0"/>
              <a:t>to fill knowledge gaps.  </a:t>
            </a:r>
            <a:endParaRPr lang="en-US" b="1" dirty="0" smtClean="0"/>
          </a:p>
          <a:p>
            <a:pPr lvl="1">
              <a:buFont typeface="Arial"/>
              <a:buChar char="•"/>
            </a:pPr>
            <a:endParaRPr lang="en-US" b="1" dirty="0"/>
          </a:p>
          <a:p>
            <a:pPr lvl="1">
              <a:buFont typeface="Arial"/>
              <a:buChar char="•"/>
            </a:pPr>
            <a:r>
              <a:rPr lang="en-US" b="1" dirty="0" smtClean="0"/>
              <a:t>Use of marine labs as a network to provide </a:t>
            </a:r>
            <a:r>
              <a:rPr lang="en-US" b="1" dirty="0"/>
              <a:t>a more integrated perspective that lets us evaluate how our coastlines and natural resources are changing as the ocean </a:t>
            </a:r>
            <a:r>
              <a:rPr lang="en-US" b="1" dirty="0" smtClean="0"/>
              <a:t>changes.</a:t>
            </a:r>
          </a:p>
          <a:p>
            <a:pPr lvl="1">
              <a:buFont typeface="Arial"/>
              <a:buChar char="•"/>
            </a:pPr>
            <a:endParaRPr lang="en-US" b="1" dirty="0"/>
          </a:p>
          <a:p>
            <a:pPr lvl="1">
              <a:buFont typeface="Arial"/>
              <a:buChar char="•"/>
            </a:pPr>
            <a:r>
              <a:rPr lang="en-US" b="1" dirty="0" smtClean="0"/>
              <a:t>Educate and train the next generation to be an informed citizenry so decisions that must be made on made with the appreciation of the complexity of our coastal environments.</a:t>
            </a:r>
          </a:p>
          <a:p>
            <a:pPr lvl="1">
              <a:buFont typeface="Arial"/>
              <a:buChar char="•"/>
            </a:pPr>
            <a:endParaRPr lang="en-US" b="1" dirty="0"/>
          </a:p>
          <a:p>
            <a:pPr lvl="1">
              <a:buFont typeface="Arial"/>
              <a:buChar char="•"/>
            </a:pPr>
            <a:r>
              <a:rPr lang="en-US" b="1" dirty="0" smtClean="0"/>
              <a:t>Use of this information by state, local and regional decision makers to make investment and management decisions in </a:t>
            </a:r>
            <a:r>
              <a:rPr lang="en-US" b="1" dirty="0"/>
              <a:t>infrastructure and technologies </a:t>
            </a:r>
            <a:r>
              <a:rPr lang="en-US" b="1" dirty="0" smtClean="0"/>
              <a:t>to enable them to respond the emerging challenges of  OA </a:t>
            </a:r>
            <a:r>
              <a:rPr lang="en-US" b="1" dirty="0"/>
              <a:t>in </a:t>
            </a:r>
            <a:r>
              <a:rPr lang="en-US" b="1" dirty="0" smtClean="0"/>
              <a:t>their </a:t>
            </a:r>
            <a:r>
              <a:rPr lang="en-US" b="1" dirty="0"/>
              <a:t>coastal region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" y="4407856"/>
            <a:ext cx="905633" cy="22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455" y="687213"/>
            <a:ext cx="6032153" cy="942115"/>
          </a:xfrm>
        </p:spPr>
        <p:txBody>
          <a:bodyPr>
            <a:noAutofit/>
          </a:bodyPr>
          <a:lstStyle/>
          <a:p>
            <a:r>
              <a:rPr lang="en-US" sz="3600" dirty="0" smtClean="0"/>
              <a:t>Acidification in coastal waters – an example from </a:t>
            </a:r>
            <a:r>
              <a:rPr lang="en-US" sz="3600" dirty="0" err="1" smtClean="0"/>
              <a:t>Waquoit</a:t>
            </a:r>
            <a:r>
              <a:rPr lang="en-US" sz="3600" dirty="0" smtClean="0"/>
              <a:t> Bay, Massachusetts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1455" y="2496612"/>
            <a:ext cx="6032153" cy="138362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Daniel C. McCorkle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Woods Hole Oceanographic Institution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 descr="NAML Brochure 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" y="337354"/>
            <a:ext cx="1899546" cy="4700570"/>
          </a:xfrm>
          <a:prstGeom prst="rect">
            <a:avLst/>
          </a:prstGeom>
        </p:spPr>
      </p:pic>
      <p:pic>
        <p:nvPicPr>
          <p:cNvPr id="5" name="Picture 4" descr="LogoBlueTran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3600" y="5235346"/>
            <a:ext cx="1464401" cy="133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74" y="3928790"/>
            <a:ext cx="3393514" cy="254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4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1760</Words>
  <Application>Microsoft Office PowerPoint</Application>
  <PresentationFormat>On-screen Show (4:3)</PresentationFormat>
  <Paragraphs>314</Paragraphs>
  <Slides>43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MS PGothic</vt:lpstr>
      <vt:lpstr>Arial</vt:lpstr>
      <vt:lpstr>Calibri</vt:lpstr>
      <vt:lpstr>Tahoma</vt:lpstr>
      <vt:lpstr>Times New Roman</vt:lpstr>
      <vt:lpstr>Office Theme</vt:lpstr>
      <vt:lpstr>Regional Impacts of Ocean/Coastal Acidification</vt:lpstr>
      <vt:lpstr>Map of Biological Field Stations and Marine Laboratories</vt:lpstr>
      <vt:lpstr>Speakers</vt:lpstr>
      <vt:lpstr>Ocean and Coastal Acidification: Implications for the West Coast of the United States</vt:lpstr>
      <vt:lpstr>Ocean/Coastal Acidification</vt:lpstr>
      <vt:lpstr>Ocean Acidification and  the West Coast</vt:lpstr>
      <vt:lpstr>What Does This Mean for  the West Coast?</vt:lpstr>
      <vt:lpstr>What is Needed to Understand and Respond to Ocean Acidification?</vt:lpstr>
      <vt:lpstr>Acidification in coastal waters – an example from Waquoit Bay, Massachusetts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Ocean Acidification in Southeastern Coastal Waters</vt:lpstr>
      <vt:lpstr>Region of the Southern Association of Marine Laboratories (SAML)</vt:lpstr>
      <vt:lpstr>Documented zones of low oxygen</vt:lpstr>
      <vt:lpstr>Fish Kills</vt:lpstr>
      <vt:lpstr>Jubilees</vt:lpstr>
      <vt:lpstr>PowerPoint Presentation</vt:lpstr>
      <vt:lpstr>Ocean Surface Water</vt:lpstr>
      <vt:lpstr>Diel cycling of low oxygen and pH</vt:lpstr>
      <vt:lpstr>Coastal South Carolina Water for example</vt:lpstr>
      <vt:lpstr>Blue Crab Performance</vt:lpstr>
      <vt:lpstr>Fatigue Behaviors in Blue Crabs</vt:lpstr>
      <vt:lpstr>Fatigue Behaviors in Blue Crabs</vt:lpstr>
      <vt:lpstr>A BIG Problem</vt:lpstr>
      <vt:lpstr>Pacific Whiteleg Shrimp</vt:lpstr>
      <vt:lpstr>PowerPoint Presentation</vt:lpstr>
      <vt:lpstr>Impact of Coastal Acidification on Shellfish Farming with Implications for Wild Fisheries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Coastal Acidification on Shellfish Farming with Implications for Wild Fisheries</vt:lpstr>
      <vt:lpstr>Regional Impacts of Ocean/Coastal Acidification</vt:lpstr>
    </vt:vector>
  </TitlesOfParts>
  <Company>Federal Science Partners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Impacts of Coastal Acidification</dc:title>
  <dc:creator>Joel Widder</dc:creator>
  <cp:lastModifiedBy>Burnett, Louis E</cp:lastModifiedBy>
  <cp:revision>34</cp:revision>
  <dcterms:created xsi:type="dcterms:W3CDTF">2014-10-07T14:48:26Z</dcterms:created>
  <dcterms:modified xsi:type="dcterms:W3CDTF">2014-10-27T17:44:22Z</dcterms:modified>
</cp:coreProperties>
</file>